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19F7A8-2916-48B1-A03E-738F0398B13A}">
  <a:tblStyle styleId="{1E19F7A8-2916-48B1-A03E-738F0398B1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3dd6181bd_1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
        <p:nvSpPr>
          <p:cNvPr id="134" name="Google Shape;134;g303dd6181bd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3dd6181bd_1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
        <p:nvSpPr>
          <p:cNvPr id="191" name="Google Shape;191;g303dd6181bd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d52303236_0_2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
        <p:nvSpPr>
          <p:cNvPr id="198" name="Google Shape;198;g30d52303236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3dd6181bd_1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
        <p:nvSpPr>
          <p:cNvPr id="204" name="Google Shape;204;g303dd6181bd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3dd6181bd_1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
        <p:nvSpPr>
          <p:cNvPr id="211" name="Google Shape;211;g303dd6181bd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d5230323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d5230323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d5230323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d5230323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d5230323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d5230323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d5230323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d5230323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5dff1590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5dff1590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d52303236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
        <p:nvSpPr>
          <p:cNvPr id="252" name="Google Shape;252;g30d523032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016642a5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016642a5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016642a5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016642a5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016642a5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2016642a5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016642a5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2016642a5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016642a5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2016642a5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Andrews</a:t>
            </a:r>
            <a:r>
              <a:rPr lang="en"/>
              <a:t> start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016642a5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016642a5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016642a5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016642a5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016642a5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016642a5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016642a5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2016642a5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5dff1590e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
        <p:nvSpPr>
          <p:cNvPr id="307" name="Google Shape;307;g315dff1590e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016642a5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016642a5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5dff159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15dff159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Everybody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2016642a5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2016642a5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016642a5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016642a5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2016642a5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2016642a5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016642a5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2016642a5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016642a5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2016642a5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016642a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016642a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016642a5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2016642a5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5dff1590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5dff1590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5dff1590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5dff1590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016642a5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016642a5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3dd6181bd_1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03dd6181bd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5dff1590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5dff1590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016642a5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016642a5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5dff1590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5dff1590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5dff1590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15dff1590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016642a5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2016642a5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hk</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d52303236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
        <p:nvSpPr>
          <p:cNvPr id="416" name="Google Shape;416;g30d52303236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d5230323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d5230323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016642a5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016642a5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016642a5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016642a5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2016642a5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2016642a5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3dd6181bd_1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 record</a:t>
            </a:r>
            <a:endParaRPr/>
          </a:p>
        </p:txBody>
      </p:sp>
      <p:sp>
        <p:nvSpPr>
          <p:cNvPr id="159" name="Google Shape;159;g303dd6181bd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016642a5b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016642a5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016642a5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016642a5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016642a5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2016642a5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016642a5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016642a5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016642a5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016642a5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016642a5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2016642a5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Kassandra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d6f6d31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d6f6d31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70608da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70608da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016642a5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016642a5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03dd6181bd_1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a:t>
            </a:r>
            <a:endParaRPr/>
          </a:p>
        </p:txBody>
      </p:sp>
      <p:sp>
        <p:nvSpPr>
          <p:cNvPr id="520" name="Google Shape;520;g303dd6181bd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d5230323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d5230323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5dff1590e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Aviel</a:t>
            </a:r>
            <a:endParaRPr/>
          </a:p>
        </p:txBody>
      </p:sp>
      <p:sp>
        <p:nvSpPr>
          <p:cNvPr id="171" name="Google Shape;171;g315dff1590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3dd6181bd_1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
        <p:nvSpPr>
          <p:cNvPr id="177" name="Google Shape;177;g303dd6181bd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3dd6181bd_1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Abed</a:t>
            </a:r>
            <a:endParaRPr/>
          </a:p>
        </p:txBody>
      </p:sp>
      <p:sp>
        <p:nvSpPr>
          <p:cNvPr id="184" name="Google Shape;184;g303dd6181bd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907080" y="1808225"/>
            <a:ext cx="7940700" cy="13743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907080" y="3793390"/>
            <a:ext cx="7940400" cy="6108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0000"/>
              </a:buClr>
              <a:buSzPts val="2800"/>
              <a:buNone/>
              <a:defRPr b="0" i="0" sz="2800">
                <a:solidFill>
                  <a:srgbClr val="FF00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2281425" y="433880"/>
            <a:ext cx="6566400" cy="572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2281425" y="1044700"/>
            <a:ext cx="6566400" cy="35112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solidFill>
                  <a:schemeClr val="dk1"/>
                </a:solidFill>
              </a:defRPr>
            </a:lvl1pPr>
            <a:lvl2pPr indent="-406400" lvl="1" marL="914400" algn="l">
              <a:spcBef>
                <a:spcPts val="560"/>
              </a:spcBef>
              <a:spcAft>
                <a:spcPts val="0"/>
              </a:spcAft>
              <a:buClr>
                <a:schemeClr val="dk1"/>
              </a:buClr>
              <a:buSzPts val="2800"/>
              <a:buChar char="–"/>
              <a:defRPr>
                <a:solidFill>
                  <a:schemeClr val="dk1"/>
                </a:solidFill>
              </a:defRPr>
            </a:lvl2pPr>
            <a:lvl3pPr indent="-381000" lvl="2" marL="1371600" algn="l">
              <a:spcBef>
                <a:spcPts val="480"/>
              </a:spcBef>
              <a:spcAft>
                <a:spcPts val="0"/>
              </a:spcAft>
              <a:buClr>
                <a:schemeClr val="dk1"/>
              </a:buClr>
              <a:buSzPts val="2400"/>
              <a:buChar char="•"/>
              <a:defRPr>
                <a:solidFill>
                  <a:schemeClr val="dk1"/>
                </a:solidFill>
              </a:defRPr>
            </a:lvl3pPr>
            <a:lvl4pPr indent="-355600" lvl="3" marL="1828800" algn="l">
              <a:spcBef>
                <a:spcPts val="400"/>
              </a:spcBef>
              <a:spcAft>
                <a:spcPts val="0"/>
              </a:spcAft>
              <a:buClr>
                <a:schemeClr val="dk1"/>
              </a:buClr>
              <a:buSzPts val="2000"/>
              <a:buChar char="–"/>
              <a:defRPr>
                <a:solidFill>
                  <a:schemeClr val="dk1"/>
                </a:solidFill>
              </a:defRPr>
            </a:lvl4pPr>
            <a:lvl5pPr indent="-355600" lvl="4" marL="2286000" algn="l">
              <a:spcBef>
                <a:spcPts val="400"/>
              </a:spcBef>
              <a:spcAft>
                <a:spcPts val="0"/>
              </a:spcAft>
              <a:buClr>
                <a:schemeClr val="dk1"/>
              </a:buClr>
              <a:buSzPts val="200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8" name="Shape 68"/>
        <p:cNvGrpSpPr/>
        <p:nvPr/>
      </p:nvGrpSpPr>
      <p:grpSpPr>
        <a:xfrm>
          <a:off x="0" y="0"/>
          <a:ext cx="0" cy="0"/>
          <a:chOff x="0" y="0"/>
          <a:chExt cx="0" cy="0"/>
        </a:xfrm>
      </p:grpSpPr>
      <p:sp>
        <p:nvSpPr>
          <p:cNvPr id="69" name="Google Shape;69;p16"/>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7" name="Google Shape;77;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3" name="Google Shape;83;p18"/>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4" name="Google Shape;84;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9"/>
          <p:cNvSpPr txBox="1"/>
          <p:nvPr>
            <p:ph type="title"/>
          </p:nvPr>
        </p:nvSpPr>
        <p:spPr>
          <a:xfrm>
            <a:off x="601670" y="281175"/>
            <a:ext cx="7940700" cy="763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FF0000"/>
              </a:buClr>
              <a:buSzPts val="3600"/>
              <a:buFont typeface="Calibri"/>
              <a:buNone/>
              <a:defRPr sz="3600">
                <a:solidFill>
                  <a:srgbClr val="FF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9"/>
          <p:cNvSpPr txBox="1"/>
          <p:nvPr>
            <p:ph idx="1" type="body"/>
          </p:nvPr>
        </p:nvSpPr>
        <p:spPr>
          <a:xfrm>
            <a:off x="536879" y="1808225"/>
            <a:ext cx="40401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0" name="Google Shape;90;p19"/>
          <p:cNvSpPr txBox="1"/>
          <p:nvPr>
            <p:ph idx="2" type="body"/>
          </p:nvPr>
        </p:nvSpPr>
        <p:spPr>
          <a:xfrm>
            <a:off x="536879" y="2288046"/>
            <a:ext cx="4040100" cy="21378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1" name="Google Shape;91;p19"/>
          <p:cNvSpPr txBox="1"/>
          <p:nvPr>
            <p:ph idx="3" type="body"/>
          </p:nvPr>
        </p:nvSpPr>
        <p:spPr>
          <a:xfrm>
            <a:off x="4572000" y="1808225"/>
            <a:ext cx="40419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2" name="Google Shape;92;p19"/>
          <p:cNvSpPr txBox="1"/>
          <p:nvPr>
            <p:ph idx="4" type="body"/>
          </p:nvPr>
        </p:nvSpPr>
        <p:spPr>
          <a:xfrm>
            <a:off x="4572000" y="2288046"/>
            <a:ext cx="4041900" cy="21378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3" name="Google Shape;93;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2"/>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2"/>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8" name="Google Shape;108;p22"/>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9" name="Google Shape;109;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3"/>
          <p:cNvSpPr/>
          <p:nvPr>
            <p:ph idx="2" type="pic"/>
          </p:nvPr>
        </p:nvSpPr>
        <p:spPr>
          <a:xfrm>
            <a:off x="1792288" y="459581"/>
            <a:ext cx="5486400" cy="3086100"/>
          </a:xfrm>
          <a:prstGeom prst="rect">
            <a:avLst/>
          </a:prstGeom>
          <a:noFill/>
          <a:ln>
            <a:noFill/>
          </a:ln>
        </p:spPr>
      </p:sp>
      <p:sp>
        <p:nvSpPr>
          <p:cNvPr id="115" name="Google Shape;115;p23"/>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5"/>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 name="Google Shape;128;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E:\websites\free-power-point-templates\2012\logos.png" id="131" name="Google Shape;131;p25"/>
          <p:cNvPicPr preferRelativeResize="0"/>
          <p:nvPr/>
        </p:nvPicPr>
        <p:blipFill rotWithShape="1">
          <a:blip r:embed="rId2">
            <a:alphaModFix/>
          </a:blip>
          <a:srcRect b="0" l="0" r="0" t="0"/>
          <a:stretch/>
        </p:blipFill>
        <p:spPr>
          <a:xfrm>
            <a:off x="3918306" y="2326213"/>
            <a:ext cx="1463784" cy="5269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hyperlink" Target="https://github.com/htmw/2024F-Artificial-Asynchrony/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ctrTitle"/>
          </p:nvPr>
        </p:nvSpPr>
        <p:spPr>
          <a:xfrm>
            <a:off x="907080" y="1808225"/>
            <a:ext cx="7940700" cy="13743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lang="en"/>
              <a:t>Market Magician</a:t>
            </a:r>
            <a:br>
              <a:rPr lang="en"/>
            </a:br>
            <a:r>
              <a:rPr lang="en"/>
              <a:t>Algorithmic Trader</a:t>
            </a:r>
            <a:endParaRPr/>
          </a:p>
        </p:txBody>
      </p:sp>
      <p:sp>
        <p:nvSpPr>
          <p:cNvPr id="137" name="Google Shape;137;p26"/>
          <p:cNvSpPr txBox="1"/>
          <p:nvPr>
            <p:ph idx="1" type="subTitle"/>
          </p:nvPr>
        </p:nvSpPr>
        <p:spPr>
          <a:xfrm>
            <a:off x="907080" y="3793389"/>
            <a:ext cx="7940400" cy="10689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r">
              <a:spcBef>
                <a:spcPts val="0"/>
              </a:spcBef>
              <a:spcAft>
                <a:spcPts val="0"/>
              </a:spcAft>
              <a:buClr>
                <a:srgbClr val="FF0000"/>
              </a:buClr>
              <a:buSzPct val="100000"/>
              <a:buNone/>
            </a:pPr>
            <a:r>
              <a:rPr lang="en"/>
              <a:t>Artificial Asynchrony</a:t>
            </a:r>
            <a:endParaRPr/>
          </a:p>
          <a:p>
            <a:pPr indent="0" lvl="0" marL="0" rtl="0" algn="r">
              <a:spcBef>
                <a:spcPts val="434"/>
              </a:spcBef>
              <a:spcAft>
                <a:spcPts val="0"/>
              </a:spcAft>
              <a:buClr>
                <a:srgbClr val="FF0000"/>
              </a:buClr>
              <a:buSzPct val="100000"/>
              <a:buNone/>
            </a:pPr>
            <a:r>
              <a:rPr lang="en"/>
              <a:t>CS691</a:t>
            </a:r>
            <a:endParaRPr/>
          </a:p>
          <a:p>
            <a:pPr indent="0" lvl="0" marL="0" rtl="0" algn="r">
              <a:spcBef>
                <a:spcPts val="434"/>
              </a:spcBef>
              <a:spcAft>
                <a:spcPts val="0"/>
              </a:spcAft>
              <a:buClr>
                <a:srgbClr val="FF0000"/>
              </a:buClr>
              <a:buSzPct val="100000"/>
              <a:buNone/>
            </a:pPr>
            <a:r>
              <a:rPr lang="en"/>
              <a:t>Dec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James Smith - Hedge Fund Manager</a:t>
            </a:r>
            <a:endParaRPr/>
          </a:p>
        </p:txBody>
      </p:sp>
      <p:sp>
        <p:nvSpPr>
          <p:cNvPr id="194" name="Google Shape;194;p35"/>
          <p:cNvSpPr txBox="1"/>
          <p:nvPr>
            <p:ph idx="1" type="body"/>
          </p:nvPr>
        </p:nvSpPr>
        <p:spPr>
          <a:xfrm>
            <a:off x="448966" y="1350110"/>
            <a:ext cx="4122900" cy="35121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Clr>
                <a:schemeClr val="lt1"/>
              </a:buClr>
              <a:buSzPts val="1600"/>
              <a:buNone/>
            </a:pPr>
            <a:r>
              <a:rPr lang="en" sz="1600"/>
              <a:t>Age: 35</a:t>
            </a:r>
            <a:endParaRPr/>
          </a:p>
          <a:p>
            <a:pPr indent="0" lvl="0" marL="0" rtl="0" algn="l">
              <a:lnSpc>
                <a:spcPct val="100000"/>
              </a:lnSpc>
              <a:spcBef>
                <a:spcPts val="1200"/>
              </a:spcBef>
              <a:spcAft>
                <a:spcPts val="0"/>
              </a:spcAft>
              <a:buClr>
                <a:schemeClr val="lt1"/>
              </a:buClr>
              <a:buSzPts val="1600"/>
              <a:buNone/>
            </a:pPr>
            <a:r>
              <a:rPr lang="en" sz="1600"/>
              <a:t>Location: S</a:t>
            </a:r>
            <a:r>
              <a:rPr lang="en" sz="1600"/>
              <a:t>an Francisco</a:t>
            </a:r>
            <a:r>
              <a:rPr lang="en" sz="1600"/>
              <a:t>, California</a:t>
            </a:r>
            <a:endParaRPr sz="1600"/>
          </a:p>
          <a:p>
            <a:pPr indent="0" lvl="0" marL="0" rtl="0" algn="l">
              <a:lnSpc>
                <a:spcPct val="100000"/>
              </a:lnSpc>
              <a:spcBef>
                <a:spcPts val="1200"/>
              </a:spcBef>
              <a:spcAft>
                <a:spcPts val="0"/>
              </a:spcAft>
              <a:buClr>
                <a:schemeClr val="lt1"/>
              </a:buClr>
              <a:buSzPts val="1600"/>
              <a:buNone/>
            </a:pPr>
            <a:r>
              <a:rPr lang="en" sz="1600"/>
              <a:t>Occupation: </a:t>
            </a:r>
            <a:r>
              <a:rPr lang="en" sz="1600"/>
              <a:t>hedge fund manager</a:t>
            </a:r>
            <a:endParaRPr sz="1600"/>
          </a:p>
          <a:p>
            <a:pPr indent="0" lvl="0" marL="0" rtl="0" algn="l">
              <a:lnSpc>
                <a:spcPct val="100000"/>
              </a:lnSpc>
              <a:spcBef>
                <a:spcPts val="1200"/>
              </a:spcBef>
              <a:spcAft>
                <a:spcPts val="0"/>
              </a:spcAft>
              <a:buClr>
                <a:schemeClr val="lt1"/>
              </a:buClr>
              <a:buSzPts val="1600"/>
              <a:buNone/>
            </a:pPr>
            <a:r>
              <a:rPr lang="en" sz="1600"/>
              <a:t>James is an experienced hedge fund manager and is always on the look up for new and </a:t>
            </a:r>
            <a:r>
              <a:rPr lang="en" sz="1600"/>
              <a:t>innovative</a:t>
            </a:r>
            <a:r>
              <a:rPr lang="en" sz="1600"/>
              <a:t> tools to enhance his investment </a:t>
            </a:r>
            <a:r>
              <a:rPr lang="en" sz="1600"/>
              <a:t>strategies. James understands that now a days AI models are important tools and are more efficient than using traditional methods.</a:t>
            </a:r>
            <a:endParaRPr/>
          </a:p>
          <a:p>
            <a:pPr indent="0" lvl="0" marL="0" rtl="0" algn="l">
              <a:lnSpc>
                <a:spcPct val="100000"/>
              </a:lnSpc>
              <a:spcBef>
                <a:spcPts val="1200"/>
              </a:spcBef>
              <a:spcAft>
                <a:spcPts val="0"/>
              </a:spcAft>
              <a:buClr>
                <a:schemeClr val="lt1"/>
              </a:buClr>
              <a:buSzPts val="1600"/>
              <a:buNone/>
            </a:pPr>
            <a:r>
              <a:rPr lang="en" sz="1600"/>
              <a:t>Using our app will offer him cutting edge algorithms and data analysis which can be a </a:t>
            </a:r>
            <a:r>
              <a:rPr lang="en" sz="1600"/>
              <a:t>great</a:t>
            </a:r>
            <a:r>
              <a:rPr lang="en" sz="1600"/>
              <a:t> asset to a better investment in combination with his expertise.</a:t>
            </a:r>
            <a:endParaRPr/>
          </a:p>
        </p:txBody>
      </p:sp>
      <p:pic>
        <p:nvPicPr>
          <p:cNvPr id="195" name="Google Shape;195;p35"/>
          <p:cNvPicPr preferRelativeResize="0"/>
          <p:nvPr/>
        </p:nvPicPr>
        <p:blipFill>
          <a:blip r:embed="rId3">
            <a:alphaModFix/>
          </a:blip>
          <a:stretch>
            <a:fillRect/>
          </a:stretch>
        </p:blipFill>
        <p:spPr>
          <a:xfrm>
            <a:off x="4724275" y="1349775"/>
            <a:ext cx="4267326" cy="354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Minimum Viable Product</a:t>
            </a:r>
            <a:endParaRPr/>
          </a:p>
        </p:txBody>
      </p:sp>
      <p:sp>
        <p:nvSpPr>
          <p:cNvPr id="201" name="Google Shape;201;p36"/>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
              <a:t>The most important capability of the application is the stock price prediction</a:t>
            </a:r>
            <a:endParaRPr/>
          </a:p>
          <a:p>
            <a:pPr indent="-342900" lvl="0" marL="342900" rtl="0" algn="l">
              <a:spcBef>
                <a:spcPts val="0"/>
              </a:spcBef>
              <a:spcAft>
                <a:spcPts val="0"/>
              </a:spcAft>
              <a:buSzPts val="2800"/>
              <a:buChar char="●"/>
            </a:pPr>
            <a:r>
              <a:rPr lang="en"/>
              <a:t>This prediction relies on a good model</a:t>
            </a:r>
            <a:endParaRPr/>
          </a:p>
          <a:p>
            <a:pPr indent="-342900" lvl="0" marL="342900" rtl="0" algn="l">
              <a:spcBef>
                <a:spcPts val="0"/>
              </a:spcBef>
              <a:spcAft>
                <a:spcPts val="0"/>
              </a:spcAft>
              <a:buSzPts val="2800"/>
              <a:buChar char="●"/>
            </a:pPr>
            <a:r>
              <a:rPr lang="en"/>
              <a:t>Therefore, MVP for Market Magician must do the following</a:t>
            </a:r>
            <a:endParaRPr/>
          </a:p>
          <a:p>
            <a:pPr indent="-285750" lvl="1" marL="742950" rtl="0" algn="l">
              <a:spcBef>
                <a:spcPts val="0"/>
              </a:spcBef>
              <a:spcAft>
                <a:spcPts val="0"/>
              </a:spcAft>
              <a:buSzPts val="2800"/>
              <a:buChar char="○"/>
            </a:pPr>
            <a:r>
              <a:rPr lang="en"/>
              <a:t>Train a model based on selected stock price history</a:t>
            </a:r>
            <a:endParaRPr/>
          </a:p>
          <a:p>
            <a:pPr indent="-285750" lvl="1" marL="742950" rtl="0" algn="l">
              <a:spcBef>
                <a:spcPts val="0"/>
              </a:spcBef>
              <a:spcAft>
                <a:spcPts val="0"/>
              </a:spcAft>
              <a:buSzPts val="2800"/>
              <a:buChar char="○"/>
            </a:pPr>
            <a:r>
              <a:rPr lang="en"/>
              <a:t>Predict future prices for selected stock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Technologies</a:t>
            </a:r>
            <a:endParaRPr/>
          </a:p>
        </p:txBody>
      </p:sp>
      <p:sp>
        <p:nvSpPr>
          <p:cNvPr id="207" name="Google Shape;207;p37"/>
          <p:cNvSpPr txBox="1"/>
          <p:nvPr>
            <p:ph idx="1" type="body"/>
          </p:nvPr>
        </p:nvSpPr>
        <p:spPr>
          <a:xfrm>
            <a:off x="448970" y="1350100"/>
            <a:ext cx="3522300" cy="3512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
              <a:t>Python</a:t>
            </a:r>
            <a:endParaRPr/>
          </a:p>
          <a:p>
            <a:pPr indent="-342900" lvl="0" marL="342900" rtl="0" algn="l">
              <a:spcBef>
                <a:spcPts val="0"/>
              </a:spcBef>
              <a:spcAft>
                <a:spcPts val="0"/>
              </a:spcAft>
              <a:buSzPts val="2800"/>
              <a:buChar char="●"/>
            </a:pPr>
            <a:r>
              <a:rPr lang="en"/>
              <a:t>JavaScript</a:t>
            </a:r>
            <a:endParaRPr/>
          </a:p>
          <a:p>
            <a:pPr indent="-342900" lvl="0" marL="342900" rtl="0" algn="l">
              <a:spcBef>
                <a:spcPts val="0"/>
              </a:spcBef>
              <a:spcAft>
                <a:spcPts val="0"/>
              </a:spcAft>
              <a:buSzPts val="2800"/>
              <a:buChar char="●"/>
            </a:pPr>
            <a:r>
              <a:rPr lang="en"/>
              <a:t>Machine Learning</a:t>
            </a:r>
            <a:endParaRPr/>
          </a:p>
          <a:p>
            <a:pPr indent="-342900" lvl="0" marL="342900" rtl="0" algn="l">
              <a:spcBef>
                <a:spcPts val="0"/>
              </a:spcBef>
              <a:spcAft>
                <a:spcPts val="0"/>
              </a:spcAft>
              <a:buSzPts val="2800"/>
              <a:buChar char="●"/>
            </a:pPr>
            <a:r>
              <a:rPr lang="en"/>
              <a:t>TensorFlow</a:t>
            </a:r>
            <a:endParaRPr/>
          </a:p>
          <a:p>
            <a:pPr indent="-342900" lvl="0" marL="342900" rtl="0" algn="l">
              <a:spcBef>
                <a:spcPts val="0"/>
              </a:spcBef>
              <a:spcAft>
                <a:spcPts val="0"/>
              </a:spcAft>
              <a:buSzPts val="2800"/>
              <a:buChar char="●"/>
            </a:pPr>
            <a:r>
              <a:rPr lang="en"/>
              <a:t>Keras</a:t>
            </a:r>
            <a:endParaRPr/>
          </a:p>
          <a:p>
            <a:pPr indent="-342900" lvl="0" marL="342900" rtl="0" algn="l">
              <a:spcBef>
                <a:spcPts val="0"/>
              </a:spcBef>
              <a:spcAft>
                <a:spcPts val="0"/>
              </a:spcAft>
              <a:buSzPts val="2800"/>
              <a:buChar char="●"/>
            </a:pPr>
            <a:r>
              <a:rPr lang="en"/>
              <a:t>Django</a:t>
            </a:r>
            <a:endParaRPr/>
          </a:p>
          <a:p>
            <a:pPr indent="-342900" lvl="0" marL="342900" rtl="0" algn="l">
              <a:spcBef>
                <a:spcPts val="0"/>
              </a:spcBef>
              <a:spcAft>
                <a:spcPts val="0"/>
              </a:spcAft>
              <a:buSzPts val="2800"/>
              <a:buChar char="●"/>
            </a:pPr>
            <a:r>
              <a:rPr lang="en"/>
              <a:t>HTML</a:t>
            </a:r>
            <a:endParaRPr/>
          </a:p>
        </p:txBody>
      </p:sp>
      <p:sp>
        <p:nvSpPr>
          <p:cNvPr id="208" name="Google Shape;208;p37"/>
          <p:cNvSpPr txBox="1"/>
          <p:nvPr>
            <p:ph idx="1" type="body"/>
          </p:nvPr>
        </p:nvSpPr>
        <p:spPr>
          <a:xfrm>
            <a:off x="5172770" y="1350100"/>
            <a:ext cx="3522300" cy="3512100"/>
          </a:xfrm>
          <a:prstGeom prst="rect">
            <a:avLst/>
          </a:prstGeom>
          <a:noFill/>
          <a:ln>
            <a:noFill/>
          </a:ln>
        </p:spPr>
        <p:txBody>
          <a:bodyPr anchorCtr="0" anchor="t" bIns="45700" lIns="91425" spcFirstLastPara="1" rIns="91425" wrap="square" tIns="45700">
            <a:normAutofit/>
          </a:bodyPr>
          <a:lstStyle/>
          <a:p>
            <a:pPr indent="-406400" lvl="0" marL="457200" rtl="0" algn="l">
              <a:spcBef>
                <a:spcPts val="560"/>
              </a:spcBef>
              <a:spcAft>
                <a:spcPts val="0"/>
              </a:spcAft>
              <a:buSzPts val="2800"/>
              <a:buChar char="●"/>
            </a:pPr>
            <a:r>
              <a:rPr lang="en"/>
              <a:t>CSS</a:t>
            </a:r>
            <a:endParaRPr/>
          </a:p>
          <a:p>
            <a:pPr indent="-406400" lvl="0" marL="457200" rtl="0" algn="l">
              <a:spcBef>
                <a:spcPts val="0"/>
              </a:spcBef>
              <a:spcAft>
                <a:spcPts val="0"/>
              </a:spcAft>
              <a:buSzPts val="2800"/>
              <a:buChar char="●"/>
            </a:pPr>
            <a:r>
              <a:rPr lang="en"/>
              <a:t>Reactjs</a:t>
            </a:r>
            <a:endParaRPr/>
          </a:p>
          <a:p>
            <a:pPr indent="-406400" lvl="0" marL="457200" rtl="0" algn="l">
              <a:spcBef>
                <a:spcPts val="0"/>
              </a:spcBef>
              <a:spcAft>
                <a:spcPts val="0"/>
              </a:spcAft>
              <a:buSzPts val="2800"/>
              <a:buChar char="●"/>
            </a:pPr>
            <a:r>
              <a:rPr lang="en"/>
              <a:t>PostgresSQL</a:t>
            </a:r>
            <a:endParaRPr/>
          </a:p>
          <a:p>
            <a:pPr indent="-406400" lvl="0" marL="457200" rtl="0" algn="l">
              <a:spcBef>
                <a:spcPts val="0"/>
              </a:spcBef>
              <a:spcAft>
                <a:spcPts val="0"/>
              </a:spcAft>
              <a:buSzPts val="2800"/>
              <a:buChar char="●"/>
            </a:pPr>
            <a:r>
              <a:rPr lang="en"/>
              <a:t>Y!finance</a:t>
            </a:r>
            <a:endParaRPr/>
          </a:p>
          <a:p>
            <a:pPr indent="-406400" lvl="0" marL="457200" rtl="0" algn="l">
              <a:spcBef>
                <a:spcPts val="0"/>
              </a:spcBef>
              <a:spcAft>
                <a:spcPts val="0"/>
              </a:spcAft>
              <a:buSzPts val="2800"/>
              <a:buChar char="●"/>
            </a:pPr>
            <a:r>
              <a:rPr lang="en"/>
              <a:t>Github</a:t>
            </a:r>
            <a:endParaRPr/>
          </a:p>
          <a:p>
            <a:pPr indent="-406400" lvl="0" marL="457200" rtl="0" algn="l">
              <a:spcBef>
                <a:spcPts val="0"/>
              </a:spcBef>
              <a:spcAft>
                <a:spcPts val="0"/>
              </a:spcAft>
              <a:buSzPts val="2800"/>
              <a:buChar char="●"/>
            </a:pPr>
            <a:r>
              <a:rPr lang="en"/>
              <a:t>VSCode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Algorithms</a:t>
            </a:r>
            <a:endParaRPr/>
          </a:p>
        </p:txBody>
      </p:sp>
      <p:sp>
        <p:nvSpPr>
          <p:cNvPr id="214" name="Google Shape;214;p38"/>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lnSpcReduction="20000"/>
          </a:bodyPr>
          <a:lstStyle/>
          <a:p>
            <a:pPr indent="-406400" lvl="0" marL="457200" rtl="0" algn="l">
              <a:spcBef>
                <a:spcPts val="0"/>
              </a:spcBef>
              <a:spcAft>
                <a:spcPts val="0"/>
              </a:spcAft>
              <a:buSzPts val="2800"/>
              <a:buChar char="●"/>
            </a:pPr>
            <a:r>
              <a:rPr lang="en"/>
              <a:t>Linear Regression</a:t>
            </a:r>
            <a:endParaRPr/>
          </a:p>
          <a:p>
            <a:pPr indent="-361950" lvl="1" marL="914400" rtl="0" algn="l">
              <a:spcBef>
                <a:spcPts val="0"/>
              </a:spcBef>
              <a:spcAft>
                <a:spcPts val="0"/>
              </a:spcAft>
              <a:buSzPts val="2100"/>
              <a:buChar char="○"/>
            </a:pPr>
            <a:r>
              <a:rPr lang="en" sz="2100"/>
              <a:t>Simplest to implement</a:t>
            </a:r>
            <a:endParaRPr sz="2100"/>
          </a:p>
          <a:p>
            <a:pPr indent="-361950" lvl="1" marL="914400" rtl="0" algn="l">
              <a:spcBef>
                <a:spcPts val="0"/>
              </a:spcBef>
              <a:spcAft>
                <a:spcPts val="0"/>
              </a:spcAft>
              <a:buSzPts val="2100"/>
              <a:buChar char="○"/>
            </a:pPr>
            <a:r>
              <a:rPr lang="en" sz="2100"/>
              <a:t>Poor Prediction Capabilities</a:t>
            </a:r>
            <a:endParaRPr sz="2100"/>
          </a:p>
          <a:p>
            <a:pPr indent="-361950" lvl="1" marL="914400" rtl="0" algn="l">
              <a:spcBef>
                <a:spcPts val="0"/>
              </a:spcBef>
              <a:spcAft>
                <a:spcPts val="0"/>
              </a:spcAft>
              <a:buSzPts val="2100"/>
              <a:buChar char="○"/>
            </a:pPr>
            <a:r>
              <a:rPr lang="en" sz="2100"/>
              <a:t>Ultimately abandoned</a:t>
            </a:r>
            <a:endParaRPr sz="2100"/>
          </a:p>
          <a:p>
            <a:pPr indent="-406400" lvl="0" marL="457200" rtl="0" algn="l">
              <a:spcBef>
                <a:spcPts val="0"/>
              </a:spcBef>
              <a:spcAft>
                <a:spcPts val="0"/>
              </a:spcAft>
              <a:buSzPts val="2800"/>
              <a:buChar char="●"/>
            </a:pPr>
            <a:r>
              <a:rPr lang="en"/>
              <a:t>Long-Short Term Memory</a:t>
            </a:r>
            <a:endParaRPr/>
          </a:p>
          <a:p>
            <a:pPr indent="-361950" lvl="1" marL="914400" rtl="0" algn="l">
              <a:spcBef>
                <a:spcPts val="0"/>
              </a:spcBef>
              <a:spcAft>
                <a:spcPts val="0"/>
              </a:spcAft>
              <a:buSzPts val="2100"/>
              <a:buChar char="○"/>
            </a:pPr>
            <a:r>
              <a:rPr lang="en" sz="2100"/>
              <a:t>Deep Learning Algorithm for time-series data</a:t>
            </a:r>
            <a:endParaRPr sz="2100"/>
          </a:p>
          <a:p>
            <a:pPr indent="-361950" lvl="1" marL="914400" rtl="0" algn="l">
              <a:spcBef>
                <a:spcPts val="0"/>
              </a:spcBef>
              <a:spcAft>
                <a:spcPts val="0"/>
              </a:spcAft>
              <a:buSzPts val="2100"/>
              <a:buChar char="○"/>
            </a:pPr>
            <a:r>
              <a:rPr lang="en" sz="2100"/>
              <a:t>Current implementation is a basic model</a:t>
            </a:r>
            <a:endParaRPr sz="2100"/>
          </a:p>
          <a:p>
            <a:pPr indent="-361950" lvl="1" marL="914400" rtl="0" algn="l">
              <a:spcBef>
                <a:spcPts val="0"/>
              </a:spcBef>
              <a:spcAft>
                <a:spcPts val="0"/>
              </a:spcAft>
              <a:buSzPts val="2100"/>
              <a:buChar char="○"/>
            </a:pPr>
            <a:r>
              <a:rPr lang="en" sz="2100"/>
              <a:t>Much more room for improvement</a:t>
            </a:r>
            <a:endParaRPr sz="2100"/>
          </a:p>
          <a:p>
            <a:pPr indent="-406400" lvl="0" marL="457200" rtl="0" algn="l">
              <a:spcBef>
                <a:spcPts val="0"/>
              </a:spcBef>
              <a:spcAft>
                <a:spcPts val="0"/>
              </a:spcAft>
              <a:buSzPts val="2800"/>
              <a:buChar char="●"/>
            </a:pPr>
            <a:r>
              <a:rPr lang="en"/>
              <a:t>Monte Carlo Simulation</a:t>
            </a:r>
            <a:endParaRPr/>
          </a:p>
          <a:p>
            <a:pPr indent="-361950" lvl="1" marL="914400" rtl="0" algn="l">
              <a:spcBef>
                <a:spcPts val="0"/>
              </a:spcBef>
              <a:spcAft>
                <a:spcPts val="0"/>
              </a:spcAft>
              <a:buSzPts val="2100"/>
              <a:buChar char="○"/>
            </a:pPr>
            <a:r>
              <a:rPr lang="en" sz="2100"/>
              <a:t>Random simulation learning for data science</a:t>
            </a:r>
            <a:endParaRPr sz="2100"/>
          </a:p>
          <a:p>
            <a:pPr indent="-361950" lvl="1" marL="914400" rtl="0" algn="l">
              <a:spcBef>
                <a:spcPts val="0"/>
              </a:spcBef>
              <a:spcAft>
                <a:spcPts val="0"/>
              </a:spcAft>
              <a:buSzPts val="2100"/>
              <a:buChar char="○"/>
            </a:pPr>
            <a:r>
              <a:rPr lang="en" sz="2100"/>
              <a:t>Currently being tested for implementation</a:t>
            </a:r>
            <a:endParaRPr sz="2100"/>
          </a:p>
        </p:txBody>
      </p:sp>
      <p:sp>
        <p:nvSpPr>
          <p:cNvPr id="215" name="Google Shape;215;p38"/>
          <p:cNvSpPr txBox="1"/>
          <p:nvPr/>
        </p:nvSpPr>
        <p:spPr>
          <a:xfrm>
            <a:off x="244900" y="144725"/>
            <a:ext cx="1024200" cy="80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0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Entity-Relationship Diagram</a:t>
            </a:r>
            <a:endParaRPr/>
          </a:p>
        </p:txBody>
      </p:sp>
      <p:sp>
        <p:nvSpPr>
          <p:cNvPr id="221" name="Google Shape;221;p39"/>
          <p:cNvSpPr txBox="1"/>
          <p:nvPr>
            <p:ph idx="1" type="body"/>
          </p:nvPr>
        </p:nvSpPr>
        <p:spPr>
          <a:xfrm>
            <a:off x="448966" y="1350110"/>
            <a:ext cx="8246100" cy="3512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222" name="Google Shape;222;p39"/>
          <p:cNvPicPr preferRelativeResize="0"/>
          <p:nvPr/>
        </p:nvPicPr>
        <p:blipFill>
          <a:blip r:embed="rId3">
            <a:alphaModFix/>
          </a:blip>
          <a:stretch>
            <a:fillRect/>
          </a:stretch>
        </p:blipFill>
        <p:spPr>
          <a:xfrm>
            <a:off x="0" y="1197375"/>
            <a:ext cx="9143999" cy="3946126"/>
          </a:xfrm>
          <a:prstGeom prst="rect">
            <a:avLst/>
          </a:prstGeom>
          <a:noFill/>
          <a:ln>
            <a:noFill/>
          </a:ln>
        </p:spPr>
      </p:pic>
      <p:sp>
        <p:nvSpPr>
          <p:cNvPr id="223" name="Google Shape;223;p39"/>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Context Diagram</a:t>
            </a:r>
            <a:endParaRPr/>
          </a:p>
        </p:txBody>
      </p:sp>
      <p:pic>
        <p:nvPicPr>
          <p:cNvPr id="229" name="Google Shape;229;p40"/>
          <p:cNvPicPr preferRelativeResize="0"/>
          <p:nvPr/>
        </p:nvPicPr>
        <p:blipFill>
          <a:blip r:embed="rId3">
            <a:alphaModFix/>
          </a:blip>
          <a:stretch>
            <a:fillRect/>
          </a:stretch>
        </p:blipFill>
        <p:spPr>
          <a:xfrm>
            <a:off x="0" y="1247875"/>
            <a:ext cx="9144001" cy="389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Architecture Diagram</a:t>
            </a:r>
            <a:endParaRPr/>
          </a:p>
        </p:txBody>
      </p:sp>
      <p:pic>
        <p:nvPicPr>
          <p:cNvPr id="235" name="Google Shape;235;p41"/>
          <p:cNvPicPr preferRelativeResize="0"/>
          <p:nvPr/>
        </p:nvPicPr>
        <p:blipFill>
          <a:blip r:embed="rId3">
            <a:alphaModFix/>
          </a:blip>
          <a:stretch>
            <a:fillRect/>
          </a:stretch>
        </p:blipFill>
        <p:spPr>
          <a:xfrm>
            <a:off x="0" y="1252325"/>
            <a:ext cx="9143998" cy="389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Sequence Diagram</a:t>
            </a:r>
            <a:endParaRPr/>
          </a:p>
        </p:txBody>
      </p:sp>
      <p:sp>
        <p:nvSpPr>
          <p:cNvPr id="241" name="Google Shape;241;p42"/>
          <p:cNvSpPr txBox="1"/>
          <p:nvPr>
            <p:ph idx="1" type="body"/>
          </p:nvPr>
        </p:nvSpPr>
        <p:spPr>
          <a:xfrm>
            <a:off x="448966" y="1350110"/>
            <a:ext cx="8246100" cy="3512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242" name="Google Shape;242;p42"/>
          <p:cNvPicPr preferRelativeResize="0"/>
          <p:nvPr/>
        </p:nvPicPr>
        <p:blipFill>
          <a:blip r:embed="rId3">
            <a:alphaModFix/>
          </a:blip>
          <a:stretch>
            <a:fillRect/>
          </a:stretch>
        </p:blipFill>
        <p:spPr>
          <a:xfrm>
            <a:off x="0" y="1101050"/>
            <a:ext cx="9143999" cy="4042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2 Recap</a:t>
            </a:r>
            <a:endParaRPr/>
          </a:p>
        </p:txBody>
      </p:sp>
      <p:sp>
        <p:nvSpPr>
          <p:cNvPr id="248" name="Google Shape;248;p43"/>
          <p:cNvSpPr txBox="1"/>
          <p:nvPr>
            <p:ph idx="1" type="body"/>
          </p:nvPr>
        </p:nvSpPr>
        <p:spPr>
          <a:xfrm>
            <a:off x="448966" y="1350110"/>
            <a:ext cx="8246100" cy="3512100"/>
          </a:xfrm>
          <a:prstGeom prst="rect">
            <a:avLst/>
          </a:prstGeom>
        </p:spPr>
        <p:txBody>
          <a:bodyPr anchorCtr="0" anchor="t" bIns="45700" lIns="91425" spcFirstLastPara="1" rIns="91425" wrap="square" tIns="45700">
            <a:normAutofit/>
          </a:bodyPr>
          <a:lstStyle/>
          <a:p>
            <a:pPr indent="-406400" lvl="0" marL="457200" rtl="0" algn="l">
              <a:spcBef>
                <a:spcPts val="560"/>
              </a:spcBef>
              <a:spcAft>
                <a:spcPts val="0"/>
              </a:spcAft>
              <a:buSzPts val="2800"/>
              <a:buChar char="●"/>
            </a:pPr>
            <a:r>
              <a:rPr lang="en"/>
              <a:t>Combined front and back end into single application</a:t>
            </a:r>
            <a:endParaRPr/>
          </a:p>
          <a:p>
            <a:pPr indent="0" lvl="0" marL="457200" rtl="0" algn="l">
              <a:spcBef>
                <a:spcPts val="560"/>
              </a:spcBef>
              <a:spcAft>
                <a:spcPts val="0"/>
              </a:spcAft>
              <a:buNone/>
            </a:pPr>
            <a:r>
              <a:t/>
            </a:r>
            <a:endParaRPr/>
          </a:p>
          <a:p>
            <a:pPr indent="-406400" lvl="0" marL="457200" rtl="0" algn="l">
              <a:spcBef>
                <a:spcPts val="560"/>
              </a:spcBef>
              <a:spcAft>
                <a:spcPts val="0"/>
              </a:spcAft>
              <a:buSzPts val="2800"/>
              <a:buChar char="●"/>
            </a:pPr>
            <a:r>
              <a:rPr lang="en"/>
              <a:t>Separated training and prediction functions</a:t>
            </a:r>
            <a:endParaRPr/>
          </a:p>
          <a:p>
            <a:pPr indent="-406400" lvl="1" marL="914400" rtl="0" algn="l">
              <a:spcBef>
                <a:spcPts val="0"/>
              </a:spcBef>
              <a:spcAft>
                <a:spcPts val="0"/>
              </a:spcAft>
              <a:buSzPts val="2800"/>
              <a:buChar char="○"/>
            </a:pPr>
            <a:r>
              <a:rPr lang="en"/>
              <a:t>Improved speeds for displaying prediction</a:t>
            </a:r>
            <a:endParaRPr/>
          </a:p>
          <a:p>
            <a:pPr indent="0" lvl="0" marL="457200" rtl="0" algn="l">
              <a:spcBef>
                <a:spcPts val="560"/>
              </a:spcBef>
              <a:spcAft>
                <a:spcPts val="0"/>
              </a:spcAft>
              <a:buNone/>
            </a:pPr>
            <a:r>
              <a:t/>
            </a:r>
            <a:endParaRPr/>
          </a:p>
          <a:p>
            <a:pPr indent="-406400" lvl="0" marL="457200" rtl="0" algn="l">
              <a:spcBef>
                <a:spcPts val="560"/>
              </a:spcBef>
              <a:spcAft>
                <a:spcPts val="0"/>
              </a:spcAft>
              <a:buSzPts val="2800"/>
              <a:buChar char="●"/>
            </a:pPr>
            <a:r>
              <a:rPr lang="en"/>
              <a:t>Added login and signup (front end only)</a:t>
            </a:r>
            <a:endParaRPr/>
          </a:p>
          <a:p>
            <a:pPr indent="0" lvl="0" marL="0" rtl="0" algn="l">
              <a:spcBef>
                <a:spcPts val="560"/>
              </a:spcBef>
              <a:spcAft>
                <a:spcPts val="0"/>
              </a:spcAft>
              <a:buNone/>
            </a:pPr>
            <a:r>
              <a:t/>
            </a:r>
            <a:endParaRPr/>
          </a:p>
        </p:txBody>
      </p:sp>
      <p:sp>
        <p:nvSpPr>
          <p:cNvPr id="249" name="Google Shape;249;p43"/>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Product Backlog</a:t>
            </a:r>
            <a:endParaRPr/>
          </a:p>
        </p:txBody>
      </p:sp>
      <p:sp>
        <p:nvSpPr>
          <p:cNvPr id="255" name="Google Shape;255;p44"/>
          <p:cNvSpPr txBox="1"/>
          <p:nvPr>
            <p:ph idx="1" type="body"/>
          </p:nvPr>
        </p:nvSpPr>
        <p:spPr>
          <a:xfrm>
            <a:off x="448966" y="1288235"/>
            <a:ext cx="8246100" cy="35121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
              <a:t>No major changes to product backlog</a:t>
            </a:r>
            <a:endParaRPr/>
          </a:p>
          <a:p>
            <a:pPr indent="0" lvl="0" marL="457200" rtl="0" algn="l">
              <a:spcBef>
                <a:spcPts val="0"/>
              </a:spcBef>
              <a:spcAft>
                <a:spcPts val="0"/>
              </a:spcAft>
              <a:buNone/>
            </a:pPr>
            <a:r>
              <a:t/>
            </a:r>
            <a:endParaRPr/>
          </a:p>
          <a:p>
            <a:pPr indent="-406400" lvl="0" marL="457200" rtl="0" algn="l">
              <a:spcBef>
                <a:spcPts val="0"/>
              </a:spcBef>
              <a:spcAft>
                <a:spcPts val="0"/>
              </a:spcAft>
              <a:buSzPts val="2800"/>
              <a:buChar char="●"/>
            </a:pPr>
            <a:r>
              <a:rPr lang="en"/>
              <a:t>Single story added for CSS task</a:t>
            </a:r>
            <a:endParaRPr/>
          </a:p>
        </p:txBody>
      </p:sp>
      <p:sp>
        <p:nvSpPr>
          <p:cNvPr id="256" name="Google Shape;256;p44"/>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Agenda</a:t>
            </a:r>
            <a:endParaRPr/>
          </a:p>
        </p:txBody>
      </p:sp>
      <p:sp>
        <p:nvSpPr>
          <p:cNvPr id="143" name="Google Shape;143;p27"/>
          <p:cNvSpPr txBox="1"/>
          <p:nvPr>
            <p:ph idx="1" type="body"/>
          </p:nvPr>
        </p:nvSpPr>
        <p:spPr>
          <a:xfrm>
            <a:off x="448966" y="1350110"/>
            <a:ext cx="8246100" cy="3512100"/>
          </a:xfrm>
          <a:prstGeom prst="rect">
            <a:avLst/>
          </a:prstGeom>
        </p:spPr>
        <p:txBody>
          <a:bodyPr anchorCtr="0" anchor="t" bIns="45700" lIns="91425" spcFirstLastPara="1" rIns="91425" wrap="square" tIns="45700">
            <a:normAutofit lnSpcReduction="20000"/>
          </a:bodyPr>
          <a:lstStyle/>
          <a:p>
            <a:pPr indent="-406400" lvl="0" marL="457200" rtl="0" algn="l">
              <a:spcBef>
                <a:spcPts val="560"/>
              </a:spcBef>
              <a:spcAft>
                <a:spcPts val="0"/>
              </a:spcAft>
              <a:buSzPts val="2800"/>
              <a:buAutoNum type="arabicPeriod"/>
            </a:pPr>
            <a:r>
              <a:rPr lang="en"/>
              <a:t>Project Description</a:t>
            </a:r>
            <a:endParaRPr/>
          </a:p>
          <a:p>
            <a:pPr indent="-406400" lvl="0" marL="457200" rtl="0" algn="l">
              <a:spcBef>
                <a:spcPts val="0"/>
              </a:spcBef>
              <a:spcAft>
                <a:spcPts val="0"/>
              </a:spcAft>
              <a:buSzPts val="2800"/>
              <a:buAutoNum type="arabicPeriod"/>
            </a:pPr>
            <a:r>
              <a:rPr lang="en"/>
              <a:t>Working Schedule</a:t>
            </a:r>
            <a:endParaRPr/>
          </a:p>
          <a:p>
            <a:pPr indent="-406400" lvl="0" marL="457200" rtl="0" algn="l">
              <a:spcBef>
                <a:spcPts val="0"/>
              </a:spcBef>
              <a:spcAft>
                <a:spcPts val="0"/>
              </a:spcAft>
              <a:buSzPts val="2800"/>
              <a:buAutoNum type="arabicPeriod"/>
            </a:pPr>
            <a:r>
              <a:rPr lang="en"/>
              <a:t>Minimum Viable Product</a:t>
            </a:r>
            <a:endParaRPr/>
          </a:p>
          <a:p>
            <a:pPr indent="-406400" lvl="0" marL="457200" rtl="0" algn="l">
              <a:spcBef>
                <a:spcPts val="0"/>
              </a:spcBef>
              <a:spcAft>
                <a:spcPts val="0"/>
              </a:spcAft>
              <a:buSzPts val="2800"/>
              <a:buAutoNum type="arabicPeriod"/>
            </a:pPr>
            <a:r>
              <a:rPr lang="en"/>
              <a:t>Technologies and Algorithms</a:t>
            </a:r>
            <a:endParaRPr/>
          </a:p>
          <a:p>
            <a:pPr indent="-406400" lvl="0" marL="457200" rtl="0" algn="l">
              <a:spcBef>
                <a:spcPts val="0"/>
              </a:spcBef>
              <a:spcAft>
                <a:spcPts val="0"/>
              </a:spcAft>
              <a:buSzPts val="2800"/>
              <a:buAutoNum type="arabicPeriod"/>
            </a:pPr>
            <a:r>
              <a:rPr lang="en"/>
              <a:t>Product Diagrams</a:t>
            </a:r>
            <a:endParaRPr/>
          </a:p>
          <a:p>
            <a:pPr indent="-406400" lvl="0" marL="457200" rtl="0" algn="l">
              <a:spcBef>
                <a:spcPts val="0"/>
              </a:spcBef>
              <a:spcAft>
                <a:spcPts val="0"/>
              </a:spcAft>
              <a:buSzPts val="2800"/>
              <a:buAutoNum type="arabicPeriod"/>
            </a:pPr>
            <a:r>
              <a:rPr lang="en"/>
              <a:t>Previous Sprint Recap</a:t>
            </a:r>
            <a:endParaRPr/>
          </a:p>
          <a:p>
            <a:pPr indent="-406400" lvl="0" marL="457200" rtl="0" algn="l">
              <a:spcBef>
                <a:spcPts val="0"/>
              </a:spcBef>
              <a:spcAft>
                <a:spcPts val="0"/>
              </a:spcAft>
              <a:buSzPts val="2800"/>
              <a:buAutoNum type="arabicPeriod"/>
            </a:pPr>
            <a:r>
              <a:rPr lang="en"/>
              <a:t>Product and Current Sprint Backlog</a:t>
            </a:r>
            <a:endParaRPr/>
          </a:p>
          <a:p>
            <a:pPr indent="-406400" lvl="0" marL="457200" rtl="0" algn="l">
              <a:spcBef>
                <a:spcPts val="0"/>
              </a:spcBef>
              <a:spcAft>
                <a:spcPts val="0"/>
              </a:spcAft>
              <a:buSzPts val="2800"/>
              <a:buAutoNum type="arabicPeriod"/>
            </a:pPr>
            <a:r>
              <a:rPr lang="en"/>
              <a:t>Sprint Metrics</a:t>
            </a:r>
            <a:endParaRPr/>
          </a:p>
          <a:p>
            <a:pPr indent="-406400" lvl="0" marL="457200" rtl="0" algn="l">
              <a:spcBef>
                <a:spcPts val="0"/>
              </a:spcBef>
              <a:spcAft>
                <a:spcPts val="0"/>
              </a:spcAft>
              <a:buSzPts val="2800"/>
              <a:buAutoNum type="arabicPeriod"/>
            </a:pPr>
            <a:r>
              <a:rPr lang="en"/>
              <a:t>Demo and API</a:t>
            </a:r>
            <a:endParaRPr/>
          </a:p>
        </p:txBody>
      </p:sp>
      <p:sp>
        <p:nvSpPr>
          <p:cNvPr id="144" name="Google Shape;144;p27"/>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62" name="Google Shape;262;p45"/>
          <p:cNvPicPr preferRelativeResize="0"/>
          <p:nvPr/>
        </p:nvPicPr>
        <p:blipFill>
          <a:blip r:embed="rId3">
            <a:alphaModFix/>
          </a:blip>
          <a:stretch>
            <a:fillRect/>
          </a:stretch>
        </p:blipFill>
        <p:spPr>
          <a:xfrm>
            <a:off x="45720" y="1261872"/>
            <a:ext cx="9052559" cy="31641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1100"/>
              <a:buFont typeface="Arial"/>
              <a:buNone/>
            </a:pPr>
            <a:r>
              <a:rPr lang="en"/>
              <a:t>Product Backlog</a:t>
            </a:r>
            <a:endParaRPr/>
          </a:p>
        </p:txBody>
      </p:sp>
      <p:pic>
        <p:nvPicPr>
          <p:cNvPr id="268" name="Google Shape;268;p46"/>
          <p:cNvPicPr preferRelativeResize="0"/>
          <p:nvPr/>
        </p:nvPicPr>
        <p:blipFill>
          <a:blip r:embed="rId3">
            <a:alphaModFix/>
          </a:blip>
          <a:stretch>
            <a:fillRect/>
          </a:stretch>
        </p:blipFill>
        <p:spPr>
          <a:xfrm>
            <a:off x="45720" y="1261872"/>
            <a:ext cx="9052560" cy="22561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74" name="Google Shape;274;p47"/>
          <p:cNvPicPr preferRelativeResize="0"/>
          <p:nvPr/>
        </p:nvPicPr>
        <p:blipFill>
          <a:blip r:embed="rId3">
            <a:alphaModFix/>
          </a:blip>
          <a:stretch>
            <a:fillRect/>
          </a:stretch>
        </p:blipFill>
        <p:spPr>
          <a:xfrm>
            <a:off x="45720" y="1261872"/>
            <a:ext cx="9052561" cy="32589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80" name="Google Shape;280;p48"/>
          <p:cNvPicPr preferRelativeResize="0"/>
          <p:nvPr/>
        </p:nvPicPr>
        <p:blipFill>
          <a:blip r:embed="rId3">
            <a:alphaModFix/>
          </a:blip>
          <a:stretch>
            <a:fillRect/>
          </a:stretch>
        </p:blipFill>
        <p:spPr>
          <a:xfrm>
            <a:off x="45720" y="1261872"/>
            <a:ext cx="9052561" cy="2771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86" name="Google Shape;286;p49"/>
          <p:cNvPicPr preferRelativeResize="0"/>
          <p:nvPr/>
        </p:nvPicPr>
        <p:blipFill>
          <a:blip r:embed="rId3">
            <a:alphaModFix/>
          </a:blip>
          <a:stretch>
            <a:fillRect/>
          </a:stretch>
        </p:blipFill>
        <p:spPr>
          <a:xfrm>
            <a:off x="45720" y="1261872"/>
            <a:ext cx="9052559" cy="32790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92" name="Google Shape;292;p50"/>
          <p:cNvPicPr preferRelativeResize="0"/>
          <p:nvPr/>
        </p:nvPicPr>
        <p:blipFill>
          <a:blip r:embed="rId3">
            <a:alphaModFix/>
          </a:blip>
          <a:stretch>
            <a:fillRect/>
          </a:stretch>
        </p:blipFill>
        <p:spPr>
          <a:xfrm>
            <a:off x="45720" y="1261872"/>
            <a:ext cx="9052561" cy="28062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298" name="Google Shape;298;p51"/>
          <p:cNvPicPr preferRelativeResize="0"/>
          <p:nvPr/>
        </p:nvPicPr>
        <p:blipFill>
          <a:blip r:embed="rId3">
            <a:alphaModFix/>
          </a:blip>
          <a:stretch>
            <a:fillRect/>
          </a:stretch>
        </p:blipFill>
        <p:spPr>
          <a:xfrm>
            <a:off x="45720" y="1261872"/>
            <a:ext cx="9052561" cy="32858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Product Backlog</a:t>
            </a:r>
            <a:endParaRPr/>
          </a:p>
        </p:txBody>
      </p:sp>
      <p:pic>
        <p:nvPicPr>
          <p:cNvPr id="304" name="Google Shape;304;p52"/>
          <p:cNvPicPr preferRelativeResize="0"/>
          <p:nvPr/>
        </p:nvPicPr>
        <p:blipFill>
          <a:blip r:embed="rId3">
            <a:alphaModFix/>
          </a:blip>
          <a:stretch>
            <a:fillRect/>
          </a:stretch>
        </p:blipFill>
        <p:spPr>
          <a:xfrm>
            <a:off x="45720" y="1261872"/>
            <a:ext cx="9052561" cy="28465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Sprint 3 Backlog</a:t>
            </a:r>
            <a:endParaRPr/>
          </a:p>
        </p:txBody>
      </p:sp>
      <p:sp>
        <p:nvSpPr>
          <p:cNvPr id="310" name="Google Shape;310;p53"/>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
              <a:t>Planned similar workload to sprint 2</a:t>
            </a:r>
            <a:endParaRPr/>
          </a:p>
          <a:p>
            <a:pPr indent="0" lvl="0" marL="457200" rtl="0" algn="l">
              <a:spcBef>
                <a:spcPts val="0"/>
              </a:spcBef>
              <a:spcAft>
                <a:spcPts val="0"/>
              </a:spcAft>
              <a:buNone/>
            </a:pPr>
            <a:r>
              <a:t/>
            </a:r>
            <a:endParaRPr/>
          </a:p>
          <a:p>
            <a:pPr indent="-406400" lvl="0" marL="457200" rtl="0" algn="l">
              <a:spcBef>
                <a:spcPts val="0"/>
              </a:spcBef>
              <a:spcAft>
                <a:spcPts val="0"/>
              </a:spcAft>
              <a:buSzPts val="2800"/>
              <a:buChar char="●"/>
            </a:pPr>
            <a:r>
              <a:rPr lang="en"/>
              <a:t>Did not account for lower capacity</a:t>
            </a:r>
            <a:endParaRPr/>
          </a:p>
          <a:p>
            <a:pPr indent="-406400" lvl="1" marL="914400" rtl="0" algn="l">
              <a:spcBef>
                <a:spcPts val="0"/>
              </a:spcBef>
              <a:spcAft>
                <a:spcPts val="0"/>
              </a:spcAft>
              <a:buSzPts val="2800"/>
              <a:buChar char="○"/>
            </a:pPr>
            <a:r>
              <a:rPr lang="en"/>
              <a:t>Holiday Season</a:t>
            </a:r>
            <a:endParaRPr/>
          </a:p>
          <a:p>
            <a:pPr indent="-406400" lvl="1" marL="914400" rtl="0" algn="l">
              <a:spcBef>
                <a:spcPts val="0"/>
              </a:spcBef>
              <a:spcAft>
                <a:spcPts val="0"/>
              </a:spcAft>
              <a:buSzPts val="2800"/>
              <a:buChar char="○"/>
            </a:pPr>
            <a:r>
              <a:rPr lang="en"/>
              <a:t>Individual Assignments</a:t>
            </a:r>
            <a:endParaRPr/>
          </a:p>
          <a:p>
            <a:pPr indent="-406400" lvl="1" marL="914400" rtl="0" algn="l">
              <a:spcBef>
                <a:spcPts val="0"/>
              </a:spcBef>
              <a:spcAft>
                <a:spcPts val="0"/>
              </a:spcAft>
              <a:buSzPts val="2800"/>
              <a:buChar char="○"/>
            </a:pPr>
            <a:r>
              <a:rPr lang="en"/>
              <a:t>Finals Week</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53"/>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Backlog - Abed</a:t>
            </a:r>
            <a:endParaRPr/>
          </a:p>
        </p:txBody>
      </p:sp>
      <p:pic>
        <p:nvPicPr>
          <p:cNvPr id="317" name="Google Shape;317;p54"/>
          <p:cNvPicPr preferRelativeResize="0"/>
          <p:nvPr/>
        </p:nvPicPr>
        <p:blipFill>
          <a:blip r:embed="rId3">
            <a:alphaModFix/>
          </a:blip>
          <a:stretch>
            <a:fillRect/>
          </a:stretch>
        </p:blipFill>
        <p:spPr>
          <a:xfrm>
            <a:off x="45720" y="1261872"/>
            <a:ext cx="9052561" cy="25837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Roles and </a:t>
            </a:r>
            <a:r>
              <a:rPr lang="en"/>
              <a:t>Responsibilities</a:t>
            </a:r>
            <a:endParaRPr/>
          </a:p>
        </p:txBody>
      </p:sp>
      <p:sp>
        <p:nvSpPr>
          <p:cNvPr id="150" name="Google Shape;150;p28"/>
          <p:cNvSpPr txBox="1"/>
          <p:nvPr>
            <p:ph idx="1" type="body"/>
          </p:nvPr>
        </p:nvSpPr>
        <p:spPr>
          <a:xfrm>
            <a:off x="448966" y="1394735"/>
            <a:ext cx="8246100" cy="3512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
              <a:t>Kassandra Camarillo 	|	Team Leader</a:t>
            </a:r>
            <a:endParaRPr/>
          </a:p>
          <a:p>
            <a:pPr indent="0" lvl="0" marL="0" rtl="0" algn="l">
              <a:spcBef>
                <a:spcPts val="560"/>
              </a:spcBef>
              <a:spcAft>
                <a:spcPts val="0"/>
              </a:spcAft>
              <a:buNone/>
            </a:pPr>
            <a:r>
              <a:rPr lang="en"/>
              <a:t>Henry Kim 				|	Scrum Master</a:t>
            </a:r>
            <a:endParaRPr/>
          </a:p>
          <a:p>
            <a:pPr indent="0" lvl="0" marL="0" rtl="0" algn="l">
              <a:spcBef>
                <a:spcPts val="560"/>
              </a:spcBef>
              <a:spcAft>
                <a:spcPts val="0"/>
              </a:spcAft>
              <a:buNone/>
            </a:pPr>
            <a:r>
              <a:rPr lang="en"/>
              <a:t>Abed Mussawi 			|	Developer</a:t>
            </a:r>
            <a:endParaRPr/>
          </a:p>
          <a:p>
            <a:pPr indent="0" lvl="0" marL="0" rtl="0" algn="l">
              <a:spcBef>
                <a:spcPts val="560"/>
              </a:spcBef>
              <a:spcAft>
                <a:spcPts val="0"/>
              </a:spcAft>
              <a:buNone/>
            </a:pPr>
            <a:r>
              <a:rPr lang="en"/>
              <a:t>Andrew Rowan 			|	Developer</a:t>
            </a:r>
            <a:endParaRPr/>
          </a:p>
          <a:p>
            <a:pPr indent="0" lvl="0" marL="0" rtl="0" algn="l">
              <a:spcBef>
                <a:spcPts val="560"/>
              </a:spcBef>
              <a:spcAft>
                <a:spcPts val="0"/>
              </a:spcAft>
              <a:buNone/>
            </a:pPr>
            <a:r>
              <a:rPr lang="en"/>
              <a:t>Aviel Sánchez 			|	Developer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Backlog - Abed</a:t>
            </a:r>
            <a:endParaRPr/>
          </a:p>
        </p:txBody>
      </p:sp>
      <p:pic>
        <p:nvPicPr>
          <p:cNvPr id="323" name="Google Shape;323;p55"/>
          <p:cNvPicPr preferRelativeResize="0"/>
          <p:nvPr/>
        </p:nvPicPr>
        <p:blipFill>
          <a:blip r:embed="rId3">
            <a:alphaModFix/>
          </a:blip>
          <a:stretch>
            <a:fillRect/>
          </a:stretch>
        </p:blipFill>
        <p:spPr>
          <a:xfrm>
            <a:off x="45720" y="1261872"/>
            <a:ext cx="9052559" cy="25548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Andrew</a:t>
            </a:r>
            <a:endParaRPr/>
          </a:p>
        </p:txBody>
      </p:sp>
      <p:pic>
        <p:nvPicPr>
          <p:cNvPr id="329" name="Google Shape;329;p56"/>
          <p:cNvPicPr preferRelativeResize="0"/>
          <p:nvPr/>
        </p:nvPicPr>
        <p:blipFill>
          <a:blip r:embed="rId3">
            <a:alphaModFix/>
          </a:blip>
          <a:stretch>
            <a:fillRect/>
          </a:stretch>
        </p:blipFill>
        <p:spPr>
          <a:xfrm>
            <a:off x="45720" y="1261872"/>
            <a:ext cx="9052561" cy="36310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Andrew</a:t>
            </a:r>
            <a:endParaRPr/>
          </a:p>
        </p:txBody>
      </p:sp>
      <p:pic>
        <p:nvPicPr>
          <p:cNvPr id="335" name="Google Shape;335;p57"/>
          <p:cNvPicPr preferRelativeResize="0"/>
          <p:nvPr/>
        </p:nvPicPr>
        <p:blipFill>
          <a:blip r:embed="rId3">
            <a:alphaModFix/>
          </a:blip>
          <a:stretch>
            <a:fillRect/>
          </a:stretch>
        </p:blipFill>
        <p:spPr>
          <a:xfrm>
            <a:off x="45720" y="1261872"/>
            <a:ext cx="9052561" cy="25246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Henry</a:t>
            </a:r>
            <a:endParaRPr/>
          </a:p>
        </p:txBody>
      </p:sp>
      <p:pic>
        <p:nvPicPr>
          <p:cNvPr id="341" name="Google Shape;341;p58"/>
          <p:cNvPicPr preferRelativeResize="0"/>
          <p:nvPr/>
        </p:nvPicPr>
        <p:blipFill>
          <a:blip r:embed="rId3">
            <a:alphaModFix/>
          </a:blip>
          <a:stretch>
            <a:fillRect/>
          </a:stretch>
        </p:blipFill>
        <p:spPr>
          <a:xfrm>
            <a:off x="45720" y="1261872"/>
            <a:ext cx="9052561" cy="38085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Aviel</a:t>
            </a:r>
            <a:endParaRPr/>
          </a:p>
        </p:txBody>
      </p:sp>
      <p:pic>
        <p:nvPicPr>
          <p:cNvPr id="347" name="Google Shape;347;p59"/>
          <p:cNvPicPr preferRelativeResize="0"/>
          <p:nvPr/>
        </p:nvPicPr>
        <p:blipFill>
          <a:blip r:embed="rId3">
            <a:alphaModFix/>
          </a:blip>
          <a:stretch>
            <a:fillRect/>
          </a:stretch>
        </p:blipFill>
        <p:spPr>
          <a:xfrm>
            <a:off x="45720" y="1261872"/>
            <a:ext cx="9052559" cy="3862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Aviel</a:t>
            </a:r>
            <a:endParaRPr/>
          </a:p>
        </p:txBody>
      </p:sp>
      <p:pic>
        <p:nvPicPr>
          <p:cNvPr id="353" name="Google Shape;353;p60"/>
          <p:cNvPicPr preferRelativeResize="0"/>
          <p:nvPr/>
        </p:nvPicPr>
        <p:blipFill>
          <a:blip r:embed="rId3">
            <a:alphaModFix/>
          </a:blip>
          <a:stretch>
            <a:fillRect/>
          </a:stretch>
        </p:blipFill>
        <p:spPr>
          <a:xfrm>
            <a:off x="45720" y="1261872"/>
            <a:ext cx="9052559" cy="31985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Sprint 3 </a:t>
            </a:r>
            <a:r>
              <a:rPr lang="en"/>
              <a:t>Backlog </a:t>
            </a:r>
            <a:r>
              <a:rPr lang="en"/>
              <a:t>- Kassandra</a:t>
            </a:r>
            <a:endParaRPr/>
          </a:p>
        </p:txBody>
      </p:sp>
      <p:pic>
        <p:nvPicPr>
          <p:cNvPr id="359" name="Google Shape;359;p61"/>
          <p:cNvPicPr preferRelativeResize="0"/>
          <p:nvPr/>
        </p:nvPicPr>
        <p:blipFill>
          <a:blip r:embed="rId3">
            <a:alphaModFix/>
          </a:blip>
          <a:stretch>
            <a:fillRect/>
          </a:stretch>
        </p:blipFill>
        <p:spPr>
          <a:xfrm>
            <a:off x="45720" y="1261872"/>
            <a:ext cx="9052561" cy="33092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Velocity</a:t>
            </a:r>
            <a:endParaRPr/>
          </a:p>
        </p:txBody>
      </p:sp>
      <p:sp>
        <p:nvSpPr>
          <p:cNvPr id="365" name="Google Shape;365;p62"/>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366" name="Google Shape;366;p62"/>
          <p:cNvPicPr preferRelativeResize="0"/>
          <p:nvPr/>
        </p:nvPicPr>
        <p:blipFill>
          <a:blip r:embed="rId3">
            <a:alphaModFix/>
          </a:blip>
          <a:stretch>
            <a:fillRect/>
          </a:stretch>
        </p:blipFill>
        <p:spPr>
          <a:xfrm>
            <a:off x="557940" y="1349775"/>
            <a:ext cx="8028119" cy="36413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Velocity Sprint 1</a:t>
            </a:r>
            <a:endParaRPr/>
          </a:p>
        </p:txBody>
      </p:sp>
      <p:sp>
        <p:nvSpPr>
          <p:cNvPr id="372" name="Google Shape;372;p63"/>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373" name="Google Shape;373;p63"/>
          <p:cNvPicPr preferRelativeResize="0"/>
          <p:nvPr/>
        </p:nvPicPr>
        <p:blipFill>
          <a:blip r:embed="rId3">
            <a:alphaModFix/>
          </a:blip>
          <a:stretch>
            <a:fillRect/>
          </a:stretch>
        </p:blipFill>
        <p:spPr>
          <a:xfrm>
            <a:off x="440149" y="1349775"/>
            <a:ext cx="8263703" cy="36413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Velocity Notes</a:t>
            </a:r>
            <a:endParaRPr/>
          </a:p>
        </p:txBody>
      </p:sp>
      <p:sp>
        <p:nvSpPr>
          <p:cNvPr id="379" name="Google Shape;379;p64"/>
          <p:cNvSpPr txBox="1"/>
          <p:nvPr>
            <p:ph idx="1" type="body"/>
          </p:nvPr>
        </p:nvSpPr>
        <p:spPr>
          <a:xfrm>
            <a:off x="448966" y="1350110"/>
            <a:ext cx="8246100" cy="3512100"/>
          </a:xfrm>
          <a:prstGeom prst="rect">
            <a:avLst/>
          </a:prstGeom>
        </p:spPr>
        <p:txBody>
          <a:bodyPr anchorCtr="0" anchor="t" bIns="45700" lIns="91425" spcFirstLastPara="1" rIns="91425" wrap="square" tIns="45700">
            <a:normAutofit/>
          </a:bodyPr>
          <a:lstStyle/>
          <a:p>
            <a:pPr indent="-406400" lvl="0" marL="457200" rtl="0" algn="l">
              <a:spcBef>
                <a:spcPts val="560"/>
              </a:spcBef>
              <a:spcAft>
                <a:spcPts val="0"/>
              </a:spcAft>
              <a:buSzPts val="2800"/>
              <a:buChar char="●"/>
            </a:pPr>
            <a:r>
              <a:rPr lang="en"/>
              <a:t>Sprint started automatically by syllabus date</a:t>
            </a:r>
            <a:endParaRPr/>
          </a:p>
          <a:p>
            <a:pPr indent="-406400" lvl="1" marL="914400" rtl="0" algn="l">
              <a:spcBef>
                <a:spcPts val="0"/>
              </a:spcBef>
              <a:spcAft>
                <a:spcPts val="0"/>
              </a:spcAft>
              <a:buSzPts val="2800"/>
              <a:buChar char="○"/>
            </a:pPr>
            <a:r>
              <a:rPr lang="en"/>
              <a:t>Committed points before Sprint planning</a:t>
            </a:r>
            <a:endParaRPr/>
          </a:p>
          <a:p>
            <a:pPr indent="-406400" lvl="1" marL="914400" rtl="0" algn="l">
              <a:spcBef>
                <a:spcPts val="0"/>
              </a:spcBef>
              <a:spcAft>
                <a:spcPts val="0"/>
              </a:spcAft>
              <a:buSzPts val="2800"/>
              <a:buChar char="○"/>
            </a:pPr>
            <a:r>
              <a:rPr lang="en"/>
              <a:t>Actual </a:t>
            </a:r>
            <a:r>
              <a:rPr lang="en"/>
              <a:t>committed</a:t>
            </a:r>
            <a:r>
              <a:rPr lang="en"/>
              <a:t> points: 58</a:t>
            </a:r>
            <a:endParaRPr/>
          </a:p>
          <a:p>
            <a:pPr indent="0" lvl="0" marL="457200" rtl="0" algn="l">
              <a:spcBef>
                <a:spcPts val="560"/>
              </a:spcBef>
              <a:spcAft>
                <a:spcPts val="0"/>
              </a:spcAft>
              <a:buNone/>
            </a:pPr>
            <a:r>
              <a:t/>
            </a:r>
            <a:endParaRPr/>
          </a:p>
          <a:p>
            <a:pPr indent="-406400" lvl="0" marL="457200" rtl="0" algn="l">
              <a:spcBef>
                <a:spcPts val="560"/>
              </a:spcBef>
              <a:spcAft>
                <a:spcPts val="0"/>
              </a:spcAft>
              <a:buSzPts val="2800"/>
              <a:buChar char="●"/>
            </a:pPr>
            <a:r>
              <a:rPr lang="en"/>
              <a:t>Lower velocity due to </a:t>
            </a:r>
            <a:r>
              <a:rPr lang="en"/>
              <a:t>capacity</a:t>
            </a:r>
            <a:r>
              <a:rPr lang="en"/>
              <a:t> miscalculation</a:t>
            </a:r>
            <a:endParaRPr/>
          </a:p>
          <a:p>
            <a:pPr indent="0" lvl="0" marL="457200" rtl="0" algn="l">
              <a:spcBef>
                <a:spcPts val="560"/>
              </a:spcBef>
              <a:spcAft>
                <a:spcPts val="0"/>
              </a:spcAft>
              <a:buNone/>
            </a:pPr>
            <a:r>
              <a:t/>
            </a:r>
            <a:endParaRPr/>
          </a:p>
          <a:p>
            <a:pPr indent="-406400" lvl="0" marL="457200" rtl="0" algn="l">
              <a:spcBef>
                <a:spcPts val="560"/>
              </a:spcBef>
              <a:spcAft>
                <a:spcPts val="0"/>
              </a:spcAft>
              <a:buSzPts val="2800"/>
              <a:buChar char="●"/>
            </a:pPr>
            <a:r>
              <a:rPr lang="en"/>
              <a:t>Sprint 1 velocity was measured using different tool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Problem Statement</a:t>
            </a:r>
            <a:endParaRPr/>
          </a:p>
        </p:txBody>
      </p:sp>
      <p:sp>
        <p:nvSpPr>
          <p:cNvPr id="156" name="Google Shape;156;p29"/>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None/>
            </a:pPr>
            <a:r>
              <a:rPr lang="en"/>
              <a:t>Currently, there is a lot of interest in the stock market. Sometimes it could be confusing and daunting to invest money in the stock market since there is a lot of information and it is difficult to access. Our application will make it much easier and more accessible to the greater public to invest more wisely and with the power of data at their back.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5"/>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Sprint 3 Burndown</a:t>
            </a:r>
            <a:endParaRPr/>
          </a:p>
        </p:txBody>
      </p:sp>
      <p:sp>
        <p:nvSpPr>
          <p:cNvPr id="385" name="Google Shape;385;p65"/>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386" name="Google Shape;386;p65"/>
          <p:cNvPicPr preferRelativeResize="0"/>
          <p:nvPr/>
        </p:nvPicPr>
        <p:blipFill>
          <a:blip r:embed="rId3">
            <a:alphaModFix/>
          </a:blip>
          <a:stretch>
            <a:fillRect/>
          </a:stretch>
        </p:blipFill>
        <p:spPr>
          <a:xfrm>
            <a:off x="658368" y="1349775"/>
            <a:ext cx="7827264" cy="37662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6"/>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Sprint 2 Burndown</a:t>
            </a:r>
            <a:endParaRPr/>
          </a:p>
        </p:txBody>
      </p:sp>
      <p:sp>
        <p:nvSpPr>
          <p:cNvPr id="392" name="Google Shape;392;p66"/>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393" name="Google Shape;393;p66"/>
          <p:cNvPicPr preferRelativeResize="0"/>
          <p:nvPr/>
        </p:nvPicPr>
        <p:blipFill>
          <a:blip r:embed="rId3">
            <a:alphaModFix/>
          </a:blip>
          <a:stretch>
            <a:fillRect/>
          </a:stretch>
        </p:blipFill>
        <p:spPr>
          <a:xfrm>
            <a:off x="659715" y="1349775"/>
            <a:ext cx="7824570" cy="3641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Sprint 1 Burndown</a:t>
            </a:r>
            <a:endParaRPr/>
          </a:p>
        </p:txBody>
      </p:sp>
      <p:sp>
        <p:nvSpPr>
          <p:cNvPr id="399" name="Google Shape;399;p67"/>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00" name="Google Shape;400;p67"/>
          <p:cNvPicPr preferRelativeResize="0"/>
          <p:nvPr/>
        </p:nvPicPr>
        <p:blipFill>
          <a:blip r:embed="rId3">
            <a:alphaModFix/>
          </a:blip>
          <a:stretch>
            <a:fillRect/>
          </a:stretch>
        </p:blipFill>
        <p:spPr>
          <a:xfrm>
            <a:off x="432483" y="1349775"/>
            <a:ext cx="8279034" cy="3641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Metrics - Completion Ratio</a:t>
            </a:r>
            <a:endParaRPr/>
          </a:p>
        </p:txBody>
      </p:sp>
      <p:sp>
        <p:nvSpPr>
          <p:cNvPr id="406" name="Google Shape;406;p68"/>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graphicFrame>
        <p:nvGraphicFramePr>
          <p:cNvPr id="407" name="Google Shape;407;p68"/>
          <p:cNvGraphicFramePr/>
          <p:nvPr/>
        </p:nvGraphicFramePr>
        <p:xfrm>
          <a:off x="996350" y="1977450"/>
          <a:ext cx="3000000" cy="3000000"/>
        </p:xfrm>
        <a:graphic>
          <a:graphicData uri="http://schemas.openxmlformats.org/drawingml/2006/table">
            <a:tbl>
              <a:tblPr>
                <a:noFill/>
                <a:tableStyleId>{1E19F7A8-2916-48B1-A03E-738F0398B13A}</a:tableStyleId>
              </a:tblPr>
              <a:tblGrid>
                <a:gridCol w="1787825"/>
                <a:gridCol w="1787825"/>
                <a:gridCol w="1787825"/>
                <a:gridCol w="1787825"/>
              </a:tblGrid>
              <a:tr h="487650">
                <a:tc>
                  <a:txBody>
                    <a:bodyPr/>
                    <a:lstStyle/>
                    <a:p>
                      <a:pPr indent="0" lvl="0" marL="0" rtl="0" algn="l">
                        <a:spcBef>
                          <a:spcPts val="0"/>
                        </a:spcBef>
                        <a:spcAft>
                          <a:spcPts val="0"/>
                        </a:spcAft>
                        <a:buNone/>
                      </a:pPr>
                      <a:r>
                        <a:rPr b="1" lang="en" sz="2000"/>
                        <a:t>Sprint</a:t>
                      </a:r>
                      <a:endParaRPr b="1"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2000"/>
                        <a:t>Committed</a:t>
                      </a:r>
                      <a:endParaRPr b="1"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2000"/>
                        <a:t>Completed</a:t>
                      </a:r>
                      <a:endParaRPr b="1"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2000"/>
                        <a:t>Ratio</a:t>
                      </a:r>
                      <a:endParaRPr b="1"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487650">
                <a:tc>
                  <a:txBody>
                    <a:bodyPr/>
                    <a:lstStyle/>
                    <a:p>
                      <a:pPr indent="0" lvl="0" marL="0" rtl="0" algn="l">
                        <a:spcBef>
                          <a:spcPts val="0"/>
                        </a:spcBef>
                        <a:spcAft>
                          <a:spcPts val="0"/>
                        </a:spcAft>
                        <a:buNone/>
                      </a:pPr>
                      <a:r>
                        <a:rPr lang="en" sz="2000"/>
                        <a:t>Sprint 1</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136</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101</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74%</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487650">
                <a:tc>
                  <a:txBody>
                    <a:bodyPr/>
                    <a:lstStyle/>
                    <a:p>
                      <a:pPr indent="0" lvl="0" marL="0" rtl="0" algn="l">
                        <a:spcBef>
                          <a:spcPts val="0"/>
                        </a:spcBef>
                        <a:spcAft>
                          <a:spcPts val="0"/>
                        </a:spcAft>
                        <a:buNone/>
                      </a:pPr>
                      <a:r>
                        <a:rPr lang="en" sz="2000"/>
                        <a:t>Sprint 2</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50</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45</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90%</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487650">
                <a:tc>
                  <a:txBody>
                    <a:bodyPr/>
                    <a:lstStyle/>
                    <a:p>
                      <a:pPr indent="0" lvl="0" marL="0" rtl="0" algn="l">
                        <a:spcBef>
                          <a:spcPts val="0"/>
                        </a:spcBef>
                        <a:spcAft>
                          <a:spcPts val="0"/>
                        </a:spcAft>
                        <a:buNone/>
                      </a:pPr>
                      <a:r>
                        <a:rPr lang="en" sz="2000"/>
                        <a:t>Sprint 3</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58</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22</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2000"/>
                        <a:t>38%</a:t>
                      </a:r>
                      <a:endParaRPr sz="20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Burndown and Completion Notes</a:t>
            </a:r>
            <a:endParaRPr/>
          </a:p>
        </p:txBody>
      </p:sp>
      <p:sp>
        <p:nvSpPr>
          <p:cNvPr id="413" name="Google Shape;413;p69"/>
          <p:cNvSpPr txBox="1"/>
          <p:nvPr>
            <p:ph idx="1" type="body"/>
          </p:nvPr>
        </p:nvSpPr>
        <p:spPr>
          <a:xfrm>
            <a:off x="448966" y="1350110"/>
            <a:ext cx="8246100" cy="3512100"/>
          </a:xfrm>
          <a:prstGeom prst="rect">
            <a:avLst/>
          </a:prstGeom>
        </p:spPr>
        <p:txBody>
          <a:bodyPr anchorCtr="0" anchor="t" bIns="45700" lIns="91425" spcFirstLastPara="1" rIns="91425" wrap="square" tIns="45700">
            <a:normAutofit/>
          </a:bodyPr>
          <a:lstStyle/>
          <a:p>
            <a:pPr indent="-406400" lvl="0" marL="457200" rtl="0" algn="l">
              <a:spcBef>
                <a:spcPts val="560"/>
              </a:spcBef>
              <a:spcAft>
                <a:spcPts val="0"/>
              </a:spcAft>
              <a:buSzPts val="2800"/>
              <a:buChar char="●"/>
            </a:pPr>
            <a:r>
              <a:rPr lang="en"/>
              <a:t>Work started later due to Thanksgiving Holiday in first week of sprint</a:t>
            </a:r>
            <a:endParaRPr/>
          </a:p>
          <a:p>
            <a:pPr indent="-406400" lvl="0" marL="457200" rtl="0" algn="l">
              <a:spcBef>
                <a:spcPts val="0"/>
              </a:spcBef>
              <a:spcAft>
                <a:spcPts val="0"/>
              </a:spcAft>
              <a:buSzPts val="2800"/>
              <a:buChar char="●"/>
            </a:pPr>
            <a:r>
              <a:rPr lang="en"/>
              <a:t>Mid sprint time was split between:</a:t>
            </a:r>
            <a:endParaRPr/>
          </a:p>
          <a:p>
            <a:pPr indent="-406400" lvl="1" marL="914400" rtl="0" algn="l">
              <a:spcBef>
                <a:spcPts val="0"/>
              </a:spcBef>
              <a:spcAft>
                <a:spcPts val="0"/>
              </a:spcAft>
              <a:buSzPts val="2800"/>
              <a:buChar char="○"/>
            </a:pPr>
            <a:r>
              <a:rPr lang="en"/>
              <a:t>Individual Assignments</a:t>
            </a:r>
            <a:endParaRPr/>
          </a:p>
          <a:p>
            <a:pPr indent="-406400" lvl="1" marL="914400" rtl="0" algn="l">
              <a:spcBef>
                <a:spcPts val="0"/>
              </a:spcBef>
              <a:spcAft>
                <a:spcPts val="0"/>
              </a:spcAft>
              <a:buSzPts val="2800"/>
              <a:buChar char="○"/>
            </a:pPr>
            <a:r>
              <a:rPr lang="en"/>
              <a:t>Quizzes</a:t>
            </a:r>
            <a:endParaRPr/>
          </a:p>
          <a:p>
            <a:pPr indent="-406400" lvl="1" marL="914400" rtl="0" algn="l">
              <a:spcBef>
                <a:spcPts val="0"/>
              </a:spcBef>
              <a:spcAft>
                <a:spcPts val="0"/>
              </a:spcAft>
              <a:buSzPts val="2800"/>
              <a:buChar char="○"/>
            </a:pPr>
            <a:r>
              <a:rPr lang="en"/>
              <a:t>Other class Finals</a:t>
            </a:r>
            <a:endParaRPr/>
          </a:p>
          <a:p>
            <a:pPr indent="-406400" lvl="0" marL="457200" rtl="0" algn="l">
              <a:spcBef>
                <a:spcPts val="0"/>
              </a:spcBef>
              <a:spcAft>
                <a:spcPts val="0"/>
              </a:spcAft>
              <a:buSzPts val="2800"/>
              <a:buChar char="●"/>
            </a:pPr>
            <a:r>
              <a:rPr lang="en"/>
              <a:t>Sprint 1 burndown made with different tool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Sprint 3 Retrospective</a:t>
            </a:r>
            <a:endParaRPr/>
          </a:p>
        </p:txBody>
      </p:sp>
      <p:sp>
        <p:nvSpPr>
          <p:cNvPr id="419" name="Google Shape;419;p70"/>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20" name="Google Shape;420;p70"/>
          <p:cNvPicPr preferRelativeResize="0"/>
          <p:nvPr/>
        </p:nvPicPr>
        <p:blipFill>
          <a:blip r:embed="rId3">
            <a:alphaModFix/>
          </a:blip>
          <a:stretch>
            <a:fillRect/>
          </a:stretch>
        </p:blipFill>
        <p:spPr>
          <a:xfrm>
            <a:off x="152398" y="1349775"/>
            <a:ext cx="8839204" cy="360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26" name="Google Shape;426;p71"/>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27" name="Google Shape;427;p71"/>
          <p:cNvPicPr preferRelativeResize="0"/>
          <p:nvPr/>
        </p:nvPicPr>
        <p:blipFill rotWithShape="1">
          <a:blip r:embed="rId3">
            <a:alphaModFix/>
          </a:blip>
          <a:srcRect b="0" l="0" r="0" t="8483"/>
          <a:stretch/>
        </p:blipFill>
        <p:spPr>
          <a:xfrm>
            <a:off x="828350" y="1335975"/>
            <a:ext cx="7358875" cy="3775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33" name="Google Shape;433;p72"/>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34" name="Google Shape;434;p72"/>
          <p:cNvPicPr preferRelativeResize="0"/>
          <p:nvPr/>
        </p:nvPicPr>
        <p:blipFill rotWithShape="1">
          <a:blip r:embed="rId3">
            <a:alphaModFix/>
          </a:blip>
          <a:srcRect b="0" l="0" r="0" t="9255"/>
          <a:stretch/>
        </p:blipFill>
        <p:spPr>
          <a:xfrm>
            <a:off x="832104" y="1335024"/>
            <a:ext cx="7360920" cy="32664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40" name="Google Shape;440;p73"/>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41" name="Google Shape;441;p73"/>
          <p:cNvPicPr preferRelativeResize="0"/>
          <p:nvPr/>
        </p:nvPicPr>
        <p:blipFill rotWithShape="1">
          <a:blip r:embed="rId3">
            <a:alphaModFix/>
          </a:blip>
          <a:srcRect b="0" l="0" r="0" t="9722"/>
          <a:stretch/>
        </p:blipFill>
        <p:spPr>
          <a:xfrm>
            <a:off x="832104" y="1335024"/>
            <a:ext cx="7360920" cy="35056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47" name="Google Shape;447;p74"/>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48" name="Google Shape;448;p74"/>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49" name="Google Shape;449;p74"/>
          <p:cNvPicPr preferRelativeResize="0"/>
          <p:nvPr/>
        </p:nvPicPr>
        <p:blipFill rotWithShape="1">
          <a:blip r:embed="rId3">
            <a:alphaModFix/>
          </a:blip>
          <a:srcRect b="0" l="0" r="0" t="10682"/>
          <a:stretch/>
        </p:blipFill>
        <p:spPr>
          <a:xfrm>
            <a:off x="832104" y="1335024"/>
            <a:ext cx="7360920" cy="38644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Project Description</a:t>
            </a:r>
            <a:endParaRPr/>
          </a:p>
        </p:txBody>
      </p:sp>
      <p:sp>
        <p:nvSpPr>
          <p:cNvPr id="162" name="Google Shape;162;p30"/>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Clr>
                <a:schemeClr val="dk1"/>
              </a:buClr>
              <a:buSzPct val="100000"/>
              <a:buNone/>
            </a:pPr>
            <a:r>
              <a:rPr lang="en"/>
              <a:t>An AI that uses historical data, news flow, and intra-day trading data to determine entry and exit points of a stock or fund using a trained regression model in order to maximize profits.</a:t>
            </a:r>
            <a:endParaRPr/>
          </a:p>
          <a:p>
            <a:pPr indent="0" lvl="0" marL="0" rtl="0" algn="l">
              <a:spcBef>
                <a:spcPts val="0"/>
              </a:spcBef>
              <a:spcAft>
                <a:spcPts val="0"/>
              </a:spcAft>
              <a:buClr>
                <a:schemeClr val="dk1"/>
              </a:buClr>
              <a:buSzPct val="100000"/>
              <a:buNone/>
            </a:pPr>
            <a:r>
              <a:t/>
            </a:r>
            <a:endParaRPr/>
          </a:p>
          <a:p>
            <a:pPr indent="0" lvl="1" marL="0" rtl="0" algn="l">
              <a:spcBef>
                <a:spcPts val="350"/>
              </a:spcBef>
              <a:spcAft>
                <a:spcPts val="0"/>
              </a:spcAft>
              <a:buClr>
                <a:schemeClr val="dk1"/>
              </a:buClr>
              <a:buSzPct val="94594"/>
              <a:buNone/>
            </a:pPr>
            <a:r>
              <a:rPr b="1" lang="en" sz="2960"/>
              <a:t>This is f</a:t>
            </a:r>
            <a:r>
              <a:rPr b="1" lang="en" sz="2960"/>
              <a:t>or</a:t>
            </a:r>
            <a:r>
              <a:rPr lang="en" sz="2960"/>
              <a:t> </a:t>
            </a:r>
            <a:r>
              <a:rPr lang="en"/>
              <a:t>Daily traders and Investors </a:t>
            </a:r>
            <a:endParaRPr/>
          </a:p>
          <a:p>
            <a:pPr indent="0" lvl="1" marL="0" rtl="0" algn="l">
              <a:spcBef>
                <a:spcPts val="350"/>
              </a:spcBef>
              <a:spcAft>
                <a:spcPts val="0"/>
              </a:spcAft>
              <a:buClr>
                <a:schemeClr val="dk1"/>
              </a:buClr>
              <a:buSzPct val="94594"/>
              <a:buNone/>
            </a:pPr>
            <a:r>
              <a:rPr b="1" lang="en" sz="2960"/>
              <a:t>who</a:t>
            </a:r>
            <a:r>
              <a:rPr lang="en" sz="2960"/>
              <a:t> </a:t>
            </a:r>
            <a:r>
              <a:rPr lang="en"/>
              <a:t>want to improve predictive capabilities,</a:t>
            </a:r>
            <a:endParaRPr/>
          </a:p>
          <a:p>
            <a:pPr indent="0" lvl="1" marL="0" rtl="0" algn="l">
              <a:spcBef>
                <a:spcPts val="350"/>
              </a:spcBef>
              <a:spcAft>
                <a:spcPts val="0"/>
              </a:spcAft>
              <a:buClr>
                <a:schemeClr val="dk1"/>
              </a:buClr>
              <a:buSzPct val="100000"/>
              <a:buNone/>
            </a:pPr>
            <a:r>
              <a:rPr b="1" lang="en"/>
              <a:t>the</a:t>
            </a:r>
            <a:r>
              <a:rPr lang="en"/>
              <a:t> webb App </a:t>
            </a:r>
            <a:r>
              <a:rPr b="1" lang="en" sz="2960"/>
              <a:t>is a</a:t>
            </a:r>
            <a:r>
              <a:rPr lang="en"/>
              <a:t> tool to help both large and small capital investors and traders predict market trends faster than a human could.</a:t>
            </a:r>
            <a:endParaRPr/>
          </a:p>
          <a:p>
            <a:pPr indent="0" lvl="1" marL="0" rtl="0" algn="l">
              <a:spcBef>
                <a:spcPts val="350"/>
              </a:spcBef>
              <a:spcAft>
                <a:spcPts val="0"/>
              </a:spcAft>
              <a:buClr>
                <a:schemeClr val="dk1"/>
              </a:buClr>
              <a:buSzPct val="94594"/>
              <a:buNone/>
            </a:pPr>
            <a:r>
              <a:rPr b="1" lang="en" sz="2960"/>
              <a:t>This subscription service</a:t>
            </a:r>
            <a:r>
              <a:rPr lang="en" sz="2960"/>
              <a:t> </a:t>
            </a:r>
            <a:r>
              <a:rPr b="1" lang="en" sz="2960"/>
              <a:t>unlike</a:t>
            </a:r>
            <a:r>
              <a:rPr lang="en"/>
              <a:t> hedge funds, where you need to pay a lot of money out of pocket to manage your investments, or risk trading personal funds with untested strategies,</a:t>
            </a:r>
            <a:endParaRPr/>
          </a:p>
          <a:p>
            <a:pPr indent="0" lvl="1" marL="0" rtl="0" algn="l">
              <a:spcBef>
                <a:spcPts val="350"/>
              </a:spcBef>
              <a:spcAft>
                <a:spcPts val="0"/>
              </a:spcAft>
              <a:buClr>
                <a:schemeClr val="dk1"/>
              </a:buClr>
              <a:buSzPct val="94594"/>
              <a:buNone/>
            </a:pPr>
            <a:r>
              <a:rPr b="1" lang="en" sz="2960"/>
              <a:t>our application</a:t>
            </a:r>
            <a:r>
              <a:rPr lang="en"/>
              <a:t> provides an easy way to invest and trade your securities to minimize risk and maximize profits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55" name="Google Shape;455;p75"/>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pic>
        <p:nvPicPr>
          <p:cNvPr id="456" name="Google Shape;456;p75"/>
          <p:cNvPicPr preferRelativeResize="0"/>
          <p:nvPr/>
        </p:nvPicPr>
        <p:blipFill rotWithShape="1">
          <a:blip r:embed="rId3">
            <a:alphaModFix/>
          </a:blip>
          <a:srcRect b="0" l="0" r="0" t="10514"/>
          <a:stretch/>
        </p:blipFill>
        <p:spPr>
          <a:xfrm>
            <a:off x="832104" y="1335024"/>
            <a:ext cx="7360920" cy="37448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62" name="Google Shape;462;p76"/>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63" name="Google Shape;463;p76"/>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64" name="Google Shape;464;p76"/>
          <p:cNvPicPr preferRelativeResize="0"/>
          <p:nvPr/>
        </p:nvPicPr>
        <p:blipFill rotWithShape="1">
          <a:blip r:embed="rId3">
            <a:alphaModFix/>
          </a:blip>
          <a:srcRect b="0" l="0" r="0" t="10674"/>
          <a:stretch/>
        </p:blipFill>
        <p:spPr>
          <a:xfrm>
            <a:off x="832104" y="1335024"/>
            <a:ext cx="7360920" cy="37908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70" name="Google Shape;470;p77"/>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71" name="Google Shape;471;p7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72" name="Google Shape;472;p77"/>
          <p:cNvPicPr preferRelativeResize="0"/>
          <p:nvPr/>
        </p:nvPicPr>
        <p:blipFill rotWithShape="1">
          <a:blip r:embed="rId3">
            <a:alphaModFix/>
          </a:blip>
          <a:srcRect b="0" l="0" r="0" t="11008"/>
          <a:stretch/>
        </p:blipFill>
        <p:spPr>
          <a:xfrm>
            <a:off x="832104" y="1335024"/>
            <a:ext cx="7360920" cy="31835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78" name="Google Shape;478;p78"/>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79" name="Google Shape;479;p78"/>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80" name="Google Shape;480;p78"/>
          <p:cNvPicPr preferRelativeResize="0"/>
          <p:nvPr/>
        </p:nvPicPr>
        <p:blipFill rotWithShape="1">
          <a:blip r:embed="rId3">
            <a:alphaModFix/>
          </a:blip>
          <a:srcRect b="9042" l="0" r="0" t="9197"/>
          <a:stretch/>
        </p:blipFill>
        <p:spPr>
          <a:xfrm>
            <a:off x="1600200" y="1326100"/>
            <a:ext cx="5943601" cy="3710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9"/>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86" name="Google Shape;486;p79"/>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87" name="Google Shape;487;p79"/>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88" name="Google Shape;488;p79"/>
          <p:cNvPicPr preferRelativeResize="0"/>
          <p:nvPr/>
        </p:nvPicPr>
        <p:blipFill rotWithShape="1">
          <a:blip r:embed="rId3">
            <a:alphaModFix/>
          </a:blip>
          <a:srcRect b="0" l="0" r="0" t="10968"/>
          <a:stretch/>
        </p:blipFill>
        <p:spPr>
          <a:xfrm>
            <a:off x="1597450" y="1431525"/>
            <a:ext cx="5949099" cy="3611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0"/>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Project Demo 3</a:t>
            </a:r>
            <a:endParaRPr/>
          </a:p>
        </p:txBody>
      </p:sp>
      <p:sp>
        <p:nvSpPr>
          <p:cNvPr id="494" name="Google Shape;494;p80"/>
          <p:cNvSpPr/>
          <p:nvPr/>
        </p:nvSpPr>
        <p:spPr>
          <a:xfrm>
            <a:off x="312425" y="192275"/>
            <a:ext cx="898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latin typeface="Calibri"/>
                <a:ea typeface="Calibri"/>
                <a:cs typeface="Calibri"/>
                <a:sym typeface="Calibri"/>
              </a:rPr>
              <a:t>✅</a:t>
            </a:r>
            <a:endParaRPr sz="4400">
              <a:latin typeface="Calibri"/>
              <a:ea typeface="Calibri"/>
              <a:cs typeface="Calibri"/>
              <a:sym typeface="Calibri"/>
            </a:endParaRPr>
          </a:p>
        </p:txBody>
      </p:sp>
      <p:sp>
        <p:nvSpPr>
          <p:cNvPr id="495" name="Google Shape;495;p80"/>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781"/>
              </a:lnSpc>
              <a:spcBef>
                <a:spcPts val="0"/>
              </a:spcBef>
              <a:spcAft>
                <a:spcPts val="0"/>
              </a:spcAft>
              <a:buNone/>
            </a:pPr>
            <a:r>
              <a:t/>
            </a:r>
            <a:endParaRPr/>
          </a:p>
        </p:txBody>
      </p:sp>
      <p:pic>
        <p:nvPicPr>
          <p:cNvPr id="496" name="Google Shape;496;p80"/>
          <p:cNvPicPr preferRelativeResize="0"/>
          <p:nvPr/>
        </p:nvPicPr>
        <p:blipFill rotWithShape="1">
          <a:blip r:embed="rId3">
            <a:alphaModFix/>
          </a:blip>
          <a:srcRect b="42702" l="0" r="0" t="10786"/>
          <a:stretch/>
        </p:blipFill>
        <p:spPr>
          <a:xfrm>
            <a:off x="575586" y="1597850"/>
            <a:ext cx="7992828" cy="284378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API Document</a:t>
            </a:r>
            <a:endParaRPr/>
          </a:p>
        </p:txBody>
      </p:sp>
      <p:sp>
        <p:nvSpPr>
          <p:cNvPr id="502" name="Google Shape;502;p81"/>
          <p:cNvSpPr txBox="1"/>
          <p:nvPr>
            <p:ph idx="1" type="body"/>
          </p:nvPr>
        </p:nvSpPr>
        <p:spPr>
          <a:xfrm>
            <a:off x="264125" y="1162799"/>
            <a:ext cx="8246100" cy="39807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lt1"/>
              </a:buClr>
              <a:buSzPts val="1800"/>
              <a:buFont typeface="Calibri"/>
              <a:buChar char="●"/>
            </a:pPr>
            <a:r>
              <a:rPr b="1" lang="en" sz="1800"/>
              <a:t>Predict Stock Prices:</a:t>
            </a:r>
            <a:r>
              <a:rPr lang="en" sz="1800"/>
              <a:t> Uses LSTM machine learning models for accurate price predictions.</a:t>
            </a:r>
            <a:endParaRPr sz="1800"/>
          </a:p>
          <a:p>
            <a:pPr indent="-342900" lvl="0" marL="457200" rtl="0" algn="l">
              <a:lnSpc>
                <a:spcPct val="115000"/>
              </a:lnSpc>
              <a:spcBef>
                <a:spcPts val="0"/>
              </a:spcBef>
              <a:spcAft>
                <a:spcPts val="0"/>
              </a:spcAft>
              <a:buClr>
                <a:schemeClr val="lt1"/>
              </a:buClr>
              <a:buSzPts val="1800"/>
              <a:buFont typeface="Calibri"/>
              <a:buChar char="●"/>
            </a:pPr>
            <a:r>
              <a:rPr b="1" lang="en" sz="1800"/>
              <a:t>Dynamic Model Training:</a:t>
            </a:r>
            <a:r>
              <a:rPr lang="en" sz="1800"/>
              <a:t> Automatically trains and saves models if none exist for the requested ticker.</a:t>
            </a:r>
            <a:endParaRPr sz="1800"/>
          </a:p>
          <a:p>
            <a:pPr indent="-342900" lvl="0" marL="457200" rtl="0" algn="l">
              <a:lnSpc>
                <a:spcPct val="115000"/>
              </a:lnSpc>
              <a:spcBef>
                <a:spcPts val="0"/>
              </a:spcBef>
              <a:spcAft>
                <a:spcPts val="0"/>
              </a:spcAft>
              <a:buClr>
                <a:schemeClr val="lt1"/>
              </a:buClr>
              <a:buSzPts val="1800"/>
              <a:buFont typeface="Calibri"/>
              <a:buChar char="●"/>
            </a:pPr>
            <a:r>
              <a:rPr b="1" lang="en" sz="1800"/>
              <a:t>Comprehensive Risk Analysis:</a:t>
            </a:r>
            <a:endParaRPr b="1" sz="1800"/>
          </a:p>
          <a:p>
            <a:pPr indent="-342900" lvl="1" marL="914400" rtl="0" algn="l">
              <a:lnSpc>
                <a:spcPct val="115000"/>
              </a:lnSpc>
              <a:spcBef>
                <a:spcPts val="0"/>
              </a:spcBef>
              <a:spcAft>
                <a:spcPts val="0"/>
              </a:spcAft>
              <a:buClr>
                <a:schemeClr val="lt1"/>
              </a:buClr>
              <a:buSzPts val="1800"/>
              <a:buFont typeface="Calibri"/>
              <a:buChar char="○"/>
            </a:pPr>
            <a:r>
              <a:rPr lang="en" sz="1800"/>
              <a:t>Provides risk classification (Low, Moderate, High) based on percentile thresholds.</a:t>
            </a:r>
            <a:endParaRPr sz="1800"/>
          </a:p>
          <a:p>
            <a:pPr indent="-342900" lvl="1" marL="914400" rtl="0" algn="l">
              <a:lnSpc>
                <a:spcPct val="115000"/>
              </a:lnSpc>
              <a:spcBef>
                <a:spcPts val="0"/>
              </a:spcBef>
              <a:spcAft>
                <a:spcPts val="0"/>
              </a:spcAft>
              <a:buClr>
                <a:schemeClr val="lt1"/>
              </a:buClr>
              <a:buSzPts val="1800"/>
              <a:buFont typeface="Calibri"/>
              <a:buChar char="○"/>
            </a:pPr>
            <a:r>
              <a:rPr lang="en" sz="1800"/>
              <a:t>Calculates </a:t>
            </a:r>
            <a:r>
              <a:rPr b="1" lang="en" sz="1800"/>
              <a:t>low</a:t>
            </a:r>
            <a:r>
              <a:rPr lang="en" sz="1800"/>
              <a:t> and </a:t>
            </a:r>
            <a:r>
              <a:rPr b="1" lang="en" sz="1800"/>
              <a:t>high price thresholds</a:t>
            </a:r>
            <a:r>
              <a:rPr lang="en" sz="1800"/>
              <a:t> for decision-making.</a:t>
            </a:r>
            <a:endParaRPr sz="1800"/>
          </a:p>
          <a:p>
            <a:pPr indent="0" lvl="0" marL="457200" rtl="0" algn="l">
              <a:lnSpc>
                <a:spcPct val="115000"/>
              </a:lnSpc>
              <a:spcBef>
                <a:spcPts val="0"/>
              </a:spcBef>
              <a:spcAft>
                <a:spcPts val="0"/>
              </a:spcAft>
              <a:buNone/>
            </a:pPr>
            <a:r>
              <a:t/>
            </a:r>
            <a:endParaRPr sz="1800"/>
          </a:p>
          <a:p>
            <a:pPr indent="0" lvl="0" marL="0" rtl="0" algn="l">
              <a:spcBef>
                <a:spcPts val="560"/>
              </a:spcBef>
              <a:spcAft>
                <a:spcPts val="0"/>
              </a:spcAft>
              <a:buNone/>
            </a:pPr>
            <a:r>
              <a:t/>
            </a:r>
            <a:endParaRPr b="1"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2"/>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API Document</a:t>
            </a:r>
            <a:endParaRPr/>
          </a:p>
        </p:txBody>
      </p:sp>
      <p:sp>
        <p:nvSpPr>
          <p:cNvPr id="508" name="Google Shape;508;p82"/>
          <p:cNvSpPr txBox="1"/>
          <p:nvPr>
            <p:ph idx="1" type="body"/>
          </p:nvPr>
        </p:nvSpPr>
        <p:spPr>
          <a:xfrm>
            <a:off x="264125" y="1162799"/>
            <a:ext cx="8246100" cy="3980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900"/>
              <a:t>Endpoint Details</a:t>
            </a:r>
            <a:endParaRPr b="1" sz="1900"/>
          </a:p>
          <a:p>
            <a:pPr indent="-349250" lvl="0" marL="457200" rtl="0" algn="l">
              <a:lnSpc>
                <a:spcPct val="115000"/>
              </a:lnSpc>
              <a:spcBef>
                <a:spcPts val="0"/>
              </a:spcBef>
              <a:spcAft>
                <a:spcPts val="0"/>
              </a:spcAft>
              <a:buClr>
                <a:schemeClr val="lt1"/>
              </a:buClr>
              <a:buSzPts val="1900"/>
              <a:buFont typeface="Calibri"/>
              <a:buChar char="●"/>
            </a:pPr>
            <a:r>
              <a:rPr b="1" lang="en" sz="1900"/>
              <a:t>POST /api/predict/</a:t>
            </a:r>
            <a:endParaRPr b="1" sz="1900"/>
          </a:p>
          <a:p>
            <a:pPr indent="-349250" lvl="1" marL="914400" rtl="0" algn="l">
              <a:lnSpc>
                <a:spcPct val="115000"/>
              </a:lnSpc>
              <a:spcBef>
                <a:spcPts val="0"/>
              </a:spcBef>
              <a:spcAft>
                <a:spcPts val="0"/>
              </a:spcAft>
              <a:buClr>
                <a:schemeClr val="lt1"/>
              </a:buClr>
              <a:buSzPts val="1900"/>
              <a:buFont typeface="Calibri"/>
              <a:buChar char="○"/>
            </a:pPr>
            <a:r>
              <a:rPr b="1" lang="en" sz="1900"/>
              <a:t>Request:</a:t>
            </a:r>
            <a:r>
              <a:rPr lang="en" sz="1900"/>
              <a:t> Send stock ticker in JSON format (e.g., { "ticker": "AAPL" }).</a:t>
            </a:r>
            <a:endParaRPr sz="1900"/>
          </a:p>
          <a:p>
            <a:pPr indent="-349250" lvl="1" marL="914400" rtl="0" algn="l">
              <a:lnSpc>
                <a:spcPct val="115000"/>
              </a:lnSpc>
              <a:spcBef>
                <a:spcPts val="0"/>
              </a:spcBef>
              <a:spcAft>
                <a:spcPts val="0"/>
              </a:spcAft>
              <a:buClr>
                <a:schemeClr val="lt1"/>
              </a:buClr>
              <a:buSzPts val="1900"/>
              <a:buFont typeface="Calibri"/>
              <a:buChar char="○"/>
            </a:pPr>
            <a:r>
              <a:rPr b="1" lang="en" sz="1900"/>
              <a:t>Response:</a:t>
            </a:r>
            <a:endParaRPr b="1" sz="1900"/>
          </a:p>
          <a:p>
            <a:pPr indent="-349250" lvl="2" marL="1371600" rtl="0" algn="l">
              <a:lnSpc>
                <a:spcPct val="115000"/>
              </a:lnSpc>
              <a:spcBef>
                <a:spcPts val="0"/>
              </a:spcBef>
              <a:spcAft>
                <a:spcPts val="0"/>
              </a:spcAft>
              <a:buClr>
                <a:schemeClr val="lt1"/>
              </a:buClr>
              <a:buSzPts val="1900"/>
              <a:buFont typeface="Calibri"/>
              <a:buChar char="■"/>
            </a:pPr>
            <a:r>
              <a:rPr lang="en" sz="1900"/>
              <a:t>Predicted price, risk level, thresholds, and ticker symbol.</a:t>
            </a:r>
            <a:endParaRPr sz="1900"/>
          </a:p>
          <a:p>
            <a:pPr indent="-349250" lvl="2" marL="1371600" rtl="0" algn="l">
              <a:lnSpc>
                <a:spcPct val="115000"/>
              </a:lnSpc>
              <a:spcBef>
                <a:spcPts val="0"/>
              </a:spcBef>
              <a:spcAft>
                <a:spcPts val="0"/>
              </a:spcAft>
              <a:buClr>
                <a:schemeClr val="lt1"/>
              </a:buClr>
              <a:buSzPts val="1900"/>
              <a:buFont typeface="Calibri"/>
              <a:buChar char="■"/>
            </a:pPr>
            <a:r>
              <a:rPr lang="en" sz="1900"/>
              <a:t>Example: { "ticker": "AAPL", "predicted_price": 155.50, "predicted_risk": "Moderate" }.</a:t>
            </a:r>
            <a:endParaRPr sz="1900"/>
          </a:p>
          <a:p>
            <a:pPr indent="0" lvl="0" marL="0" rtl="0" algn="l">
              <a:spcBef>
                <a:spcPts val="560"/>
              </a:spcBef>
              <a:spcAft>
                <a:spcPts val="0"/>
              </a:spcAft>
              <a:buNone/>
            </a:pPr>
            <a:r>
              <a:t/>
            </a:r>
            <a:endParaRPr b="1"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3"/>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API Document Code Snippets </a:t>
            </a:r>
            <a:endParaRPr/>
          </a:p>
        </p:txBody>
      </p:sp>
      <p:pic>
        <p:nvPicPr>
          <p:cNvPr id="514" name="Google Shape;514;p83"/>
          <p:cNvPicPr preferRelativeResize="0"/>
          <p:nvPr/>
        </p:nvPicPr>
        <p:blipFill>
          <a:blip r:embed="rId3">
            <a:alphaModFix/>
          </a:blip>
          <a:stretch>
            <a:fillRect/>
          </a:stretch>
        </p:blipFill>
        <p:spPr>
          <a:xfrm>
            <a:off x="67100" y="1818975"/>
            <a:ext cx="6162526" cy="3200575"/>
          </a:xfrm>
          <a:prstGeom prst="rect">
            <a:avLst/>
          </a:prstGeom>
          <a:noFill/>
          <a:ln>
            <a:noFill/>
          </a:ln>
        </p:spPr>
      </p:pic>
      <p:pic>
        <p:nvPicPr>
          <p:cNvPr id="515" name="Google Shape;515;p83"/>
          <p:cNvPicPr preferRelativeResize="0"/>
          <p:nvPr/>
        </p:nvPicPr>
        <p:blipFill rotWithShape="1">
          <a:blip r:embed="rId4">
            <a:alphaModFix/>
          </a:blip>
          <a:srcRect b="-4830" l="0" r="15952" t="4830"/>
          <a:stretch/>
        </p:blipFill>
        <p:spPr>
          <a:xfrm>
            <a:off x="6229625" y="2281700"/>
            <a:ext cx="2914375" cy="2861800"/>
          </a:xfrm>
          <a:prstGeom prst="rect">
            <a:avLst/>
          </a:prstGeom>
          <a:noFill/>
          <a:ln>
            <a:noFill/>
          </a:ln>
        </p:spPr>
      </p:pic>
      <p:sp>
        <p:nvSpPr>
          <p:cNvPr id="516" name="Google Shape;516;p83"/>
          <p:cNvSpPr txBox="1"/>
          <p:nvPr/>
        </p:nvSpPr>
        <p:spPr>
          <a:xfrm>
            <a:off x="6229625" y="1665325"/>
            <a:ext cx="2991300" cy="1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alibri"/>
                <a:ea typeface="Calibri"/>
                <a:cs typeface="Calibri"/>
                <a:sym typeface="Calibri"/>
              </a:rPr>
              <a:t>Example Output</a:t>
            </a:r>
            <a:endParaRPr sz="3200">
              <a:solidFill>
                <a:schemeClr val="lt1"/>
              </a:solidFill>
              <a:latin typeface="Calibri"/>
              <a:ea typeface="Calibri"/>
              <a:cs typeface="Calibri"/>
              <a:sym typeface="Calibri"/>
            </a:endParaRPr>
          </a:p>
        </p:txBody>
      </p:sp>
      <p:sp>
        <p:nvSpPr>
          <p:cNvPr id="517" name="Google Shape;517;p83"/>
          <p:cNvSpPr txBox="1"/>
          <p:nvPr/>
        </p:nvSpPr>
        <p:spPr>
          <a:xfrm>
            <a:off x="2003575" y="1197375"/>
            <a:ext cx="2991300" cy="1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Calibri"/>
                <a:ea typeface="Calibri"/>
                <a:cs typeface="Calibri"/>
                <a:sym typeface="Calibri"/>
              </a:rPr>
              <a:t>Code</a:t>
            </a:r>
            <a:endParaRPr sz="32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4"/>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Wikipage Link</a:t>
            </a:r>
            <a:endParaRPr/>
          </a:p>
        </p:txBody>
      </p:sp>
      <p:sp>
        <p:nvSpPr>
          <p:cNvPr id="523" name="Google Shape;523;p84"/>
          <p:cNvSpPr txBox="1"/>
          <p:nvPr>
            <p:ph idx="1" type="body"/>
          </p:nvPr>
        </p:nvSpPr>
        <p:spPr>
          <a:xfrm>
            <a:off x="-125" y="1261750"/>
            <a:ext cx="9144000" cy="3881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 sz="2900" u="sng">
                <a:solidFill>
                  <a:schemeClr val="hlink"/>
                </a:solidFill>
                <a:hlinkClick r:id="rId3"/>
              </a:rPr>
              <a:t>https://github.com/htmw/2024F-Artificial-Asynchrony/wiki</a:t>
            </a:r>
            <a:endParaRPr sz="2900"/>
          </a:p>
          <a:p>
            <a:pPr indent="0" lvl="0" marL="0" rtl="0" algn="l">
              <a:spcBef>
                <a:spcPts val="0"/>
              </a:spcBef>
              <a:spcAft>
                <a:spcPts val="0"/>
              </a:spcAft>
              <a:buNone/>
            </a:pPr>
            <a:r>
              <a:t/>
            </a:r>
            <a:endParaRPr sz="2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448965" y="281175"/>
            <a:ext cx="8246100" cy="9162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Team Working Agreement</a:t>
            </a:r>
            <a:endParaRPr/>
          </a:p>
        </p:txBody>
      </p:sp>
      <p:pic>
        <p:nvPicPr>
          <p:cNvPr id="168" name="Google Shape;168;p31"/>
          <p:cNvPicPr preferRelativeResize="0"/>
          <p:nvPr/>
        </p:nvPicPr>
        <p:blipFill>
          <a:blip r:embed="rId3">
            <a:alphaModFix/>
          </a:blip>
          <a:stretch>
            <a:fillRect/>
          </a:stretch>
        </p:blipFill>
        <p:spPr>
          <a:xfrm>
            <a:off x="2604650" y="1273575"/>
            <a:ext cx="3934699" cy="386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Project Schedule</a:t>
            </a:r>
            <a:endParaRPr/>
          </a:p>
        </p:txBody>
      </p:sp>
      <p:sp>
        <p:nvSpPr>
          <p:cNvPr id="174" name="Google Shape;174;p32"/>
          <p:cNvSpPr txBox="1"/>
          <p:nvPr>
            <p:ph idx="1" type="body"/>
          </p:nvPr>
        </p:nvSpPr>
        <p:spPr>
          <a:xfrm>
            <a:off x="448966" y="1350110"/>
            <a:ext cx="8246100" cy="35121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
              <a:t>Meeting Cadence</a:t>
            </a:r>
            <a:endParaRPr/>
          </a:p>
          <a:p>
            <a:pPr indent="-406400" lvl="1" marL="914400" rtl="0" algn="l">
              <a:spcBef>
                <a:spcPts val="0"/>
              </a:spcBef>
              <a:spcAft>
                <a:spcPts val="0"/>
              </a:spcAft>
              <a:buSzPts val="2800"/>
              <a:buChar char="○"/>
            </a:pPr>
            <a:r>
              <a:rPr lang="en"/>
              <a:t>Twice a week (Mon, Thur)</a:t>
            </a:r>
            <a:endParaRPr/>
          </a:p>
          <a:p>
            <a:pPr indent="-406400" lvl="1" marL="914400" rtl="0" algn="l">
              <a:spcBef>
                <a:spcPts val="0"/>
              </a:spcBef>
              <a:spcAft>
                <a:spcPts val="0"/>
              </a:spcAft>
              <a:buSzPts val="2800"/>
              <a:buChar char="○"/>
            </a:pPr>
            <a:r>
              <a:rPr lang="en"/>
              <a:t>Additional meetings scheduled ad hoc based on team needs</a:t>
            </a:r>
            <a:endParaRPr/>
          </a:p>
          <a:p>
            <a:pPr indent="-406400" lvl="0" marL="457200" rtl="0" algn="l">
              <a:spcBef>
                <a:spcPts val="0"/>
              </a:spcBef>
              <a:spcAft>
                <a:spcPts val="0"/>
              </a:spcAft>
              <a:buSzPts val="2800"/>
              <a:buChar char="●"/>
            </a:pPr>
            <a:r>
              <a:rPr lang="en"/>
              <a:t>Text Based Daily Scrum</a:t>
            </a:r>
            <a:endParaRPr/>
          </a:p>
          <a:p>
            <a:pPr indent="-406400" lvl="1" marL="914400" rtl="0" algn="l">
              <a:spcBef>
                <a:spcPts val="0"/>
              </a:spcBef>
              <a:spcAft>
                <a:spcPts val="0"/>
              </a:spcAft>
              <a:buSzPts val="2800"/>
              <a:buChar char="○"/>
            </a:pPr>
            <a:r>
              <a:rPr lang="en"/>
              <a:t>Asynchronous team makes daily scrums impractical</a:t>
            </a:r>
            <a:endParaRPr/>
          </a:p>
          <a:p>
            <a:pPr indent="-406400" lvl="1" marL="914400" rtl="0" algn="l">
              <a:spcBef>
                <a:spcPts val="0"/>
              </a:spcBef>
              <a:spcAft>
                <a:spcPts val="0"/>
              </a:spcAft>
              <a:buSzPts val="2800"/>
              <a:buChar char="○"/>
            </a:pPr>
            <a:r>
              <a:rPr lang="en"/>
              <a:t>Substitute with text based check 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Alex Woods - Retail Investor</a:t>
            </a:r>
            <a:endParaRPr/>
          </a:p>
        </p:txBody>
      </p:sp>
      <p:sp>
        <p:nvSpPr>
          <p:cNvPr id="180" name="Google Shape;180;p33"/>
          <p:cNvSpPr txBox="1"/>
          <p:nvPr>
            <p:ph idx="1" type="body"/>
          </p:nvPr>
        </p:nvSpPr>
        <p:spPr>
          <a:xfrm>
            <a:off x="448966" y="1350110"/>
            <a:ext cx="4122900" cy="35121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1200"/>
              </a:spcBef>
              <a:spcAft>
                <a:spcPts val="0"/>
              </a:spcAft>
              <a:buClr>
                <a:schemeClr val="lt1"/>
              </a:buClr>
              <a:buSzPts val="1600"/>
              <a:buNone/>
            </a:pPr>
            <a:r>
              <a:rPr lang="en" sz="1600"/>
              <a:t>Age: 23</a:t>
            </a:r>
            <a:endParaRPr sz="1600"/>
          </a:p>
          <a:p>
            <a:pPr indent="0" lvl="0" marL="0" rtl="0" algn="l">
              <a:lnSpc>
                <a:spcPct val="100000"/>
              </a:lnSpc>
              <a:spcBef>
                <a:spcPts val="1200"/>
              </a:spcBef>
              <a:spcAft>
                <a:spcPts val="0"/>
              </a:spcAft>
              <a:buClr>
                <a:schemeClr val="lt1"/>
              </a:buClr>
              <a:buSzPts val="1600"/>
              <a:buNone/>
            </a:pPr>
            <a:r>
              <a:rPr lang="en" sz="1600"/>
              <a:t>Location: Arlington, Virginia</a:t>
            </a:r>
            <a:endParaRPr sz="1600"/>
          </a:p>
          <a:p>
            <a:pPr indent="0" lvl="0" marL="0" rtl="0" algn="l">
              <a:lnSpc>
                <a:spcPct val="100000"/>
              </a:lnSpc>
              <a:spcBef>
                <a:spcPts val="1200"/>
              </a:spcBef>
              <a:spcAft>
                <a:spcPts val="0"/>
              </a:spcAft>
              <a:buClr>
                <a:schemeClr val="lt1"/>
              </a:buClr>
              <a:buSzPts val="1600"/>
              <a:buNone/>
            </a:pPr>
            <a:r>
              <a:rPr lang="en" sz="1600"/>
              <a:t>Occupation: Nurse / recent graduate</a:t>
            </a:r>
            <a:endParaRPr sz="1600"/>
          </a:p>
          <a:p>
            <a:pPr indent="0" lvl="0" marL="0" rtl="0" algn="l">
              <a:lnSpc>
                <a:spcPct val="100000"/>
              </a:lnSpc>
              <a:spcBef>
                <a:spcPts val="1200"/>
              </a:spcBef>
              <a:spcAft>
                <a:spcPts val="0"/>
              </a:spcAft>
              <a:buClr>
                <a:schemeClr val="lt1"/>
              </a:buClr>
              <a:buSzPts val="1600"/>
              <a:buNone/>
            </a:pPr>
            <a:r>
              <a:rPr lang="en" sz="1600"/>
              <a:t>Alex is a recent graduate who wants to start investing but has limited money and a bit of experience. She is looking for an affordable and user friendly platform that can help her enter the investment world without the need for deep financial knowledge.</a:t>
            </a:r>
            <a:endParaRPr/>
          </a:p>
          <a:p>
            <a:pPr indent="0" lvl="0" marL="0" rtl="0" algn="l">
              <a:lnSpc>
                <a:spcPct val="100000"/>
              </a:lnSpc>
              <a:spcBef>
                <a:spcPts val="1200"/>
              </a:spcBef>
              <a:spcAft>
                <a:spcPts val="0"/>
              </a:spcAft>
              <a:buClr>
                <a:schemeClr val="lt1"/>
              </a:buClr>
              <a:buSzPts val="1600"/>
              <a:buNone/>
            </a:pPr>
            <a:r>
              <a:rPr lang="en" sz="1600"/>
              <a:t>Using our app will offer her personalized and ease to use market data which will make investing more accessible for beginners like Alex.</a:t>
            </a:r>
            <a:endParaRPr/>
          </a:p>
        </p:txBody>
      </p:sp>
      <p:pic>
        <p:nvPicPr>
          <p:cNvPr id="181" name="Google Shape;181;p33"/>
          <p:cNvPicPr preferRelativeResize="0"/>
          <p:nvPr/>
        </p:nvPicPr>
        <p:blipFill rotWithShape="1">
          <a:blip r:embed="rId3">
            <a:alphaModFix/>
          </a:blip>
          <a:srcRect b="0" l="0" r="0" t="0"/>
          <a:stretch/>
        </p:blipFill>
        <p:spPr>
          <a:xfrm>
            <a:off x="4549645" y="1463575"/>
            <a:ext cx="4450800" cy="339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448965" y="281175"/>
            <a:ext cx="8246100" cy="916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0000"/>
              </a:buClr>
              <a:buSzPts val="3600"/>
              <a:buFont typeface="Calibri"/>
              <a:buNone/>
            </a:pPr>
            <a:r>
              <a:rPr lang="en"/>
              <a:t>Jaylen Washington - Financial Advisor</a:t>
            </a:r>
            <a:endParaRPr/>
          </a:p>
        </p:txBody>
      </p:sp>
      <p:sp>
        <p:nvSpPr>
          <p:cNvPr id="187" name="Google Shape;187;p34"/>
          <p:cNvSpPr txBox="1"/>
          <p:nvPr>
            <p:ph idx="1" type="body"/>
          </p:nvPr>
        </p:nvSpPr>
        <p:spPr>
          <a:xfrm>
            <a:off x="448966" y="1350110"/>
            <a:ext cx="4122900" cy="3512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1200"/>
              </a:spcBef>
              <a:spcAft>
                <a:spcPts val="0"/>
              </a:spcAft>
              <a:buClr>
                <a:schemeClr val="lt1"/>
              </a:buClr>
              <a:buSzPts val="1600"/>
              <a:buNone/>
            </a:pPr>
            <a:r>
              <a:rPr lang="en" sz="1600"/>
              <a:t>Age: 33</a:t>
            </a:r>
            <a:endParaRPr sz="1600"/>
          </a:p>
          <a:p>
            <a:pPr indent="0" lvl="0" marL="0" rtl="0" algn="l">
              <a:lnSpc>
                <a:spcPct val="100000"/>
              </a:lnSpc>
              <a:spcBef>
                <a:spcPts val="1200"/>
              </a:spcBef>
              <a:spcAft>
                <a:spcPts val="0"/>
              </a:spcAft>
              <a:buClr>
                <a:schemeClr val="lt1"/>
              </a:buClr>
              <a:buSzPts val="1600"/>
              <a:buNone/>
            </a:pPr>
            <a:r>
              <a:rPr lang="en" sz="1600"/>
              <a:t>Location: Austin, Texas</a:t>
            </a:r>
            <a:endParaRPr sz="1600"/>
          </a:p>
          <a:p>
            <a:pPr indent="0" lvl="0" marL="0" rtl="0" algn="l">
              <a:lnSpc>
                <a:spcPct val="100000"/>
              </a:lnSpc>
              <a:spcBef>
                <a:spcPts val="1200"/>
              </a:spcBef>
              <a:spcAft>
                <a:spcPts val="0"/>
              </a:spcAft>
              <a:buClr>
                <a:schemeClr val="lt1"/>
              </a:buClr>
              <a:buSzPts val="1600"/>
              <a:buNone/>
            </a:pPr>
            <a:r>
              <a:rPr lang="en" sz="1600"/>
              <a:t>Occupation: Financial Advisor</a:t>
            </a:r>
            <a:endParaRPr sz="1600"/>
          </a:p>
          <a:p>
            <a:pPr indent="0" lvl="0" marL="0" rtl="0" algn="l">
              <a:lnSpc>
                <a:spcPct val="100000"/>
              </a:lnSpc>
              <a:spcBef>
                <a:spcPts val="1200"/>
              </a:spcBef>
              <a:spcAft>
                <a:spcPts val="0"/>
              </a:spcAft>
              <a:buClr>
                <a:schemeClr val="lt1"/>
              </a:buClr>
              <a:buSzPts val="1600"/>
              <a:buNone/>
            </a:pPr>
            <a:r>
              <a:rPr lang="en" sz="1600"/>
              <a:t>Jaylen is a financial advisor who </a:t>
            </a:r>
            <a:r>
              <a:rPr lang="en" sz="1600"/>
              <a:t>assists</a:t>
            </a:r>
            <a:r>
              <a:rPr lang="en" sz="1600"/>
              <a:t> individuals with decisions about their money. He offers advice on investments, taxes, and insurance. </a:t>
            </a:r>
            <a:endParaRPr sz="1600"/>
          </a:p>
          <a:p>
            <a:pPr indent="0" lvl="0" marL="0" rtl="0" algn="l">
              <a:lnSpc>
                <a:spcPct val="100000"/>
              </a:lnSpc>
              <a:spcBef>
                <a:spcPts val="1200"/>
              </a:spcBef>
              <a:spcAft>
                <a:spcPts val="0"/>
              </a:spcAft>
              <a:buClr>
                <a:schemeClr val="lt1"/>
              </a:buClr>
              <a:buSzPts val="1600"/>
              <a:buNone/>
            </a:pPr>
            <a:r>
              <a:rPr lang="en" sz="1600"/>
              <a:t>Using our app will offer him a useful analysis tool that supplements his </a:t>
            </a:r>
            <a:r>
              <a:rPr lang="en" sz="1600"/>
              <a:t>advisement</a:t>
            </a:r>
            <a:r>
              <a:rPr lang="en" sz="1600"/>
              <a:t> strategy with AI backed assessments.  This could cut down on his research and </a:t>
            </a:r>
            <a:r>
              <a:rPr lang="en" sz="1600"/>
              <a:t>analysis, saving time and money.</a:t>
            </a:r>
            <a:endParaRPr/>
          </a:p>
        </p:txBody>
      </p:sp>
      <p:pic>
        <p:nvPicPr>
          <p:cNvPr descr="African American Couple Meeting with Financial Advisor - Free Images, Stock Photos and Pictures on Pikwizard.com" id="188" name="Google Shape;188;p34"/>
          <p:cNvPicPr preferRelativeResize="0"/>
          <p:nvPr/>
        </p:nvPicPr>
        <p:blipFill>
          <a:blip r:embed="rId3">
            <a:alphaModFix/>
          </a:blip>
          <a:stretch>
            <a:fillRect/>
          </a:stretch>
        </p:blipFill>
        <p:spPr>
          <a:xfrm>
            <a:off x="4724275" y="1631975"/>
            <a:ext cx="4267325" cy="2915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